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4" r:id="rId3"/>
    <p:sldId id="275" r:id="rId4"/>
    <p:sldId id="257" r:id="rId5"/>
    <p:sldId id="271" r:id="rId6"/>
    <p:sldId id="258" r:id="rId7"/>
    <p:sldId id="259" r:id="rId8"/>
    <p:sldId id="272" r:id="rId9"/>
    <p:sldId id="273" r:id="rId10"/>
    <p:sldId id="260" r:id="rId11"/>
    <p:sldId id="261" r:id="rId12"/>
    <p:sldId id="262" r:id="rId13"/>
    <p:sldId id="268" r:id="rId14"/>
    <p:sldId id="263" r:id="rId15"/>
    <p:sldId id="264" r:id="rId16"/>
    <p:sldId id="265" r:id="rId17"/>
    <p:sldId id="266" r:id="rId18"/>
    <p:sldId id="269" r:id="rId19"/>
    <p:sldId id="270" r:id="rId20"/>
    <p:sldId id="277" r:id="rId21"/>
    <p:sldId id="278" r:id="rId22"/>
    <p:sldId id="276" r:id="rId23"/>
    <p:sldId id="267"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2" autoAdjust="0"/>
    <p:restoredTop sz="94660"/>
  </p:normalViewPr>
  <p:slideViewPr>
    <p:cSldViewPr snapToGrid="0" showGuides="1">
      <p:cViewPr varScale="1">
        <p:scale>
          <a:sx n="122" d="100"/>
          <a:sy n="122" d="100"/>
        </p:scale>
        <p:origin x="90" y="21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7598EA7-C96F-40E9-8584-426472751483}" type="datetimeFigureOut">
              <a:rPr lang="en-US" smtClean="0"/>
              <a:t>5/8/2024</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780D59EA-65C9-4BFE-964C-B591E35A5EEB}"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61428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598EA7-C96F-40E9-8584-426472751483}" type="datetimeFigureOut">
              <a:rPr lang="en-US" smtClean="0"/>
              <a:t>5/8/2024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0D59EA-65C9-4BFE-964C-B591E35A5EEB}"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9406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598EA7-C96F-40E9-8584-426472751483}" type="datetimeFigureOut">
              <a:rPr lang="en-US" smtClean="0"/>
              <a:t>5/8/2024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0D59EA-65C9-4BFE-964C-B591E35A5EEB}"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26856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7598EA7-C96F-40E9-8584-426472751483}" type="datetimeFigureOut">
              <a:rPr lang="en-US" smtClean="0"/>
              <a:t>5/8/2024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0D59EA-65C9-4BFE-964C-B591E35A5EEB}"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4520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598EA7-C96F-40E9-8584-426472751483}" type="datetimeFigureOut">
              <a:rPr lang="en-US" smtClean="0"/>
              <a:t>5/8/2024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0D59EA-65C9-4BFE-964C-B591E35A5EEB}"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65775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7598EA7-C96F-40E9-8584-426472751483}" type="datetimeFigureOut">
              <a:rPr lang="en-US" smtClean="0"/>
              <a:t>5/8/2024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0D59EA-65C9-4BFE-964C-B591E35A5EEB}"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14504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7598EA7-C96F-40E9-8584-426472751483}" type="datetimeFigureOut">
              <a:rPr lang="en-US" smtClean="0"/>
              <a:t>5/8/2024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0D59EA-65C9-4BFE-964C-B591E35A5EEB}"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33279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7598EA7-C96F-40E9-8584-426472751483}" type="datetimeFigureOut">
              <a:rPr lang="en-US" smtClean="0"/>
              <a:t>5/8/2024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0D59EA-65C9-4BFE-964C-B591E35A5EEB}"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7959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598EA7-C96F-40E9-8584-426472751483}" type="datetimeFigureOut">
              <a:rPr lang="en-US" smtClean="0"/>
              <a:t>5/8/2024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0D59EA-65C9-4BFE-964C-B591E35A5EEB}" type="slidenum">
              <a:rPr lang="en-US" smtClean="0"/>
              <a:t>‹#›</a:t>
            </a:fld>
            <a:endParaRPr lang="en-US"/>
          </a:p>
        </p:txBody>
      </p:sp>
    </p:spTree>
    <p:extLst>
      <p:ext uri="{BB962C8B-B14F-4D97-AF65-F5344CB8AC3E}">
        <p14:creationId xmlns:p14="http://schemas.microsoft.com/office/powerpoint/2010/main" val="1636675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598EA7-C96F-40E9-8584-426472751483}" type="datetimeFigureOut">
              <a:rPr lang="en-US" smtClean="0"/>
              <a:t>5/8/2024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0D59EA-65C9-4BFE-964C-B591E35A5EEB}"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504947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7598EA7-C96F-40E9-8584-426472751483}" type="datetimeFigureOut">
              <a:rPr lang="en-US" smtClean="0"/>
              <a:t>5/8/2024</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780D59EA-65C9-4BFE-964C-B591E35A5EEB}"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6410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7598EA7-C96F-40E9-8584-426472751483}" type="datetimeFigureOut">
              <a:rPr lang="en-US" smtClean="0"/>
              <a:t>5/8/2024</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80D59EA-65C9-4BFE-964C-B591E35A5EEB}"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80280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desarden@academicfu.org" TargetMode="External"/><Relationship Id="rId2" Type="http://schemas.openxmlformats.org/officeDocument/2006/relationships/hyperlink" Target="http://www.psc-cuny.org/"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psc-cuny.org/benefits/heo-clt-professional-development-fun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nyc.gov/assets/olr/downloads/pdf/health/health-full-spd.pdf" TargetMode="External"/><Relationship Id="rId2" Type="http://schemas.openxmlformats.org/officeDocument/2006/relationships/hyperlink" Target="https://www.nyc.gov/assets/olr/downloads/pdf/health/employee-rates-january-2024" TargetMode="External"/><Relationship Id="rId1" Type="http://schemas.openxmlformats.org/officeDocument/2006/relationships/slideLayout" Target="../slideLayouts/slideLayout2.xml"/><Relationship Id="rId5" Type="http://schemas.openxmlformats.org/officeDocument/2006/relationships/hyperlink" Target="https://www.psccunywf.org/wp-content/uploads/2024/04/2024%20-April-Updated-Formulary.pdf" TargetMode="External"/><Relationship Id="rId4" Type="http://schemas.openxmlformats.org/officeDocument/2006/relationships/hyperlink" Target="https://psc-cuny.org/benefits/"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hcampbel@Hunter.cuny.edu" TargetMode="External"/><Relationship Id="rId7" Type="http://schemas.openxmlformats.org/officeDocument/2006/relationships/hyperlink" Target="mailto:mw3517@Hunter.cuny.edu" TargetMode="External"/><Relationship Id="rId2" Type="http://schemas.openxmlformats.org/officeDocument/2006/relationships/hyperlink" Target="mailto:Vkelly@Hunter.cuny.edu" TargetMode="External"/><Relationship Id="rId1" Type="http://schemas.openxmlformats.org/officeDocument/2006/relationships/slideLayout" Target="../slideLayouts/slideLayout2.xml"/><Relationship Id="rId6" Type="http://schemas.openxmlformats.org/officeDocument/2006/relationships/hyperlink" Target="mailto:dbe0005@Hunter.cuny.edu" TargetMode="External"/><Relationship Id="rId5" Type="http://schemas.openxmlformats.org/officeDocument/2006/relationships/hyperlink" Target="mailto:aw2948@Hunter.cuny.edu" TargetMode="External"/><Relationship Id="rId4" Type="http://schemas.openxmlformats.org/officeDocument/2006/relationships/hyperlink" Target="mailto:Jthomas@Hunter.cuny.edu"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trsnyc.org/memberportal/login" TargetMode="External"/><Relationship Id="rId2" Type="http://schemas.openxmlformats.org/officeDocument/2006/relationships/hyperlink" Target="http://www.nycers.org/" TargetMode="External"/><Relationship Id="rId1" Type="http://schemas.openxmlformats.org/officeDocument/2006/relationships/slideLayout" Target="../slideLayouts/slideLayout2.xml"/><Relationship Id="rId4" Type="http://schemas.openxmlformats.org/officeDocument/2006/relationships/hyperlink" Target="https://www.tiaa.org/public/land/cunysyste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uny.edu/wp-content/uploads/sites/4/media-assets/Spring-2024-PDL-Course-Offerings.pdf" TargetMode="External"/><Relationship Id="rId2" Type="http://schemas.openxmlformats.org/officeDocument/2006/relationships/hyperlink" Target="mailto:UNIVERSITY.TRAINING@CUNY.EDU" TargetMode="External"/><Relationship Id="rId1" Type="http://schemas.openxmlformats.org/officeDocument/2006/relationships/slideLayout" Target="../slideLayouts/slideLayout2.xml"/><Relationship Id="rId4" Type="http://schemas.openxmlformats.org/officeDocument/2006/relationships/hyperlink" Target="https://www.nyc.gov/assets/dcas/downloads/pdf/employment/ctc_courseofferings.pdf"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hunter.cuny.edu/hr/repository/benefits/CUNY%20Employee%20Waiver%20-%202020.pdf" TargetMode="External"/><Relationship Id="rId2" Type="http://schemas.openxmlformats.org/officeDocument/2006/relationships/hyperlink" Target="https://ww3.hunter.cuny.edy/hr/view.php?id=1660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83182-DEEE-461F-B886-AF0E6A9F97CA}"/>
              </a:ext>
            </a:extLst>
          </p:cNvPr>
          <p:cNvSpPr>
            <a:spLocks noGrp="1"/>
          </p:cNvSpPr>
          <p:nvPr>
            <p:ph type="ctrTitle"/>
          </p:nvPr>
        </p:nvSpPr>
        <p:spPr>
          <a:xfrm>
            <a:off x="1524000" y="1122363"/>
            <a:ext cx="9144000" cy="1042499"/>
          </a:xfrm>
        </p:spPr>
        <p:txBody>
          <a:bodyPr>
            <a:normAutofit/>
          </a:bodyPr>
          <a:lstStyle/>
          <a:p>
            <a:pPr algn="ctr"/>
            <a:r>
              <a:rPr lang="en-US" sz="3200" dirty="0"/>
              <a:t>HEO Employee Benefits</a:t>
            </a:r>
            <a:br>
              <a:rPr lang="en-US" sz="3200" dirty="0"/>
            </a:br>
            <a:r>
              <a:rPr lang="en-US" sz="3200" dirty="0"/>
              <a:t>Health and pension</a:t>
            </a:r>
          </a:p>
        </p:txBody>
      </p:sp>
      <p:sp>
        <p:nvSpPr>
          <p:cNvPr id="3" name="Subtitle 2">
            <a:extLst>
              <a:ext uri="{FF2B5EF4-FFF2-40B4-BE49-F238E27FC236}">
                <a16:creationId xmlns:a16="http://schemas.microsoft.com/office/drawing/2014/main" id="{7DFF1480-D5C1-40E1-82DF-AA8363E90670}"/>
              </a:ext>
            </a:extLst>
          </p:cNvPr>
          <p:cNvSpPr>
            <a:spLocks noGrp="1"/>
          </p:cNvSpPr>
          <p:nvPr>
            <p:ph type="subTitle" idx="1"/>
          </p:nvPr>
        </p:nvSpPr>
        <p:spPr>
          <a:xfrm>
            <a:off x="2417779" y="3531204"/>
            <a:ext cx="8773851" cy="2338150"/>
          </a:xfrm>
        </p:spPr>
        <p:txBody>
          <a:bodyPr>
            <a:normAutofit fontScale="85000" lnSpcReduction="20000"/>
          </a:bodyPr>
          <a:lstStyle/>
          <a:p>
            <a:pPr marL="342900" indent="-342900">
              <a:buFont typeface="Arial" panose="020B0604020202020204" pitchFamily="34" charset="0"/>
              <a:buChar char="•"/>
            </a:pPr>
            <a:r>
              <a:rPr lang="en-US" b="1" dirty="0"/>
              <a:t>Health Insurance/PSC-CUNY Welfare Fund </a:t>
            </a:r>
          </a:p>
          <a:p>
            <a:pPr marL="800100" lvl="1" indent="-342900">
              <a:buFont typeface="Arial" panose="020B0604020202020204" pitchFamily="34" charset="0"/>
              <a:buChar char="•"/>
            </a:pPr>
            <a:r>
              <a:rPr lang="en-US" b="1" dirty="0"/>
              <a:t>Hospitalization, Doctor Visits and Lab tests/ Prescription, Dental, Vision and hearing aid.</a:t>
            </a:r>
          </a:p>
          <a:p>
            <a:pPr marL="342900" indent="-342900">
              <a:buFont typeface="Arial" panose="020B0604020202020204" pitchFamily="34" charset="0"/>
              <a:buChar char="•"/>
            </a:pPr>
            <a:r>
              <a:rPr lang="en-US" b="1" dirty="0"/>
              <a:t>Union Dues:   </a:t>
            </a:r>
            <a:r>
              <a:rPr lang="en-US" b="1" dirty="0">
                <a:hlinkClick r:id="rId2"/>
              </a:rPr>
              <a:t>www.psc-cuny.org</a:t>
            </a:r>
            <a:r>
              <a:rPr lang="en-US" b="1" dirty="0"/>
              <a:t>   (212) 354-1252  1.01% OF GROSS BI-WEEKLY PAYHECK.</a:t>
            </a:r>
          </a:p>
          <a:p>
            <a:pPr marL="342900" indent="-342900">
              <a:buFont typeface="Arial" panose="020B0604020202020204" pitchFamily="34" charset="0"/>
              <a:buChar char="•"/>
            </a:pPr>
            <a:r>
              <a:rPr lang="en-US" b="1" dirty="0"/>
              <a:t>Academic Federal credit </a:t>
            </a:r>
            <a:r>
              <a:rPr lang="en-US" b="1" dirty="0" err="1"/>
              <a:t>uion</a:t>
            </a:r>
            <a:r>
              <a:rPr lang="en-US" b="1" dirty="0"/>
              <a:t>:  </a:t>
            </a:r>
            <a:r>
              <a:rPr lang="en-US" b="1" dirty="0">
                <a:hlinkClick r:id="rId3"/>
              </a:rPr>
              <a:t>adesarden@academicfu.org</a:t>
            </a:r>
            <a:endParaRPr lang="en-US" b="1" dirty="0"/>
          </a:p>
          <a:p>
            <a:pPr marL="800100" lvl="1" indent="-342900">
              <a:buFont typeface="Arial" panose="020B0604020202020204" pitchFamily="34" charset="0"/>
              <a:buChar char="•"/>
            </a:pPr>
            <a:r>
              <a:rPr lang="en-US" b="1" dirty="0"/>
              <a:t>Accounts, Loans, Services</a:t>
            </a:r>
          </a:p>
          <a:p>
            <a:pPr marL="342900" indent="-342900">
              <a:buFont typeface="Arial" panose="020B0604020202020204" pitchFamily="34" charset="0"/>
              <a:buChar char="•"/>
            </a:pPr>
            <a:r>
              <a:rPr lang="en-US" b="1" dirty="0"/>
              <a:t>Pension Plans:  TIAA or NYC TRS or NYCERS</a:t>
            </a:r>
          </a:p>
          <a:p>
            <a:pPr marL="342900" indent="-342900">
              <a:buFont typeface="Arial" panose="020B0604020202020204" pitchFamily="34" charset="0"/>
              <a:buChar char="•"/>
            </a:pPr>
            <a:endParaRPr lang="en-US" b="1" dirty="0"/>
          </a:p>
          <a:p>
            <a:pPr marL="800100" lvl="1" indent="-342900">
              <a:buFont typeface="Arial" panose="020B0604020202020204" pitchFamily="34" charset="0"/>
              <a:buChar char="•"/>
            </a:pPr>
            <a:endParaRPr lang="en-US" b="1" dirty="0"/>
          </a:p>
          <a:p>
            <a:pPr marL="342900" indent="-342900">
              <a:buFont typeface="Arial" panose="020B0604020202020204" pitchFamily="34" charset="0"/>
              <a:buChar char="•"/>
            </a:pPr>
            <a:endParaRPr lang="en-US" b="1" dirty="0"/>
          </a:p>
          <a:p>
            <a:pPr marL="342900" indent="-342900">
              <a:buFont typeface="Arial" panose="020B0604020202020204" pitchFamily="34" charset="0"/>
              <a:buChar char="•"/>
            </a:pPr>
            <a:endParaRPr lang="en-US" b="1" dirty="0"/>
          </a:p>
        </p:txBody>
      </p:sp>
    </p:spTree>
    <p:extLst>
      <p:ext uri="{BB962C8B-B14F-4D97-AF65-F5344CB8AC3E}">
        <p14:creationId xmlns:p14="http://schemas.microsoft.com/office/powerpoint/2010/main" val="3561261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35E70-23E3-4C45-A7C6-D1C2B439AE2F}"/>
              </a:ext>
            </a:extLst>
          </p:cNvPr>
          <p:cNvSpPr>
            <a:spLocks noGrp="1"/>
          </p:cNvSpPr>
          <p:nvPr>
            <p:ph type="title"/>
          </p:nvPr>
        </p:nvSpPr>
        <p:spPr/>
        <p:txBody>
          <a:bodyPr/>
          <a:lstStyle/>
          <a:p>
            <a:pPr algn="ctr"/>
            <a:r>
              <a:rPr lang="en-US" dirty="0" err="1"/>
              <a:t>Heo</a:t>
            </a:r>
            <a:r>
              <a:rPr lang="en-US" dirty="0"/>
              <a:t> employee benefits</a:t>
            </a:r>
            <a:br>
              <a:rPr lang="en-US" dirty="0"/>
            </a:br>
            <a:r>
              <a:rPr lang="en-US" dirty="0"/>
              <a:t>education opportunities &amp; training cont.</a:t>
            </a:r>
          </a:p>
        </p:txBody>
      </p:sp>
      <p:sp>
        <p:nvSpPr>
          <p:cNvPr id="3" name="Content Placeholder 2">
            <a:extLst>
              <a:ext uri="{FF2B5EF4-FFF2-40B4-BE49-F238E27FC236}">
                <a16:creationId xmlns:a16="http://schemas.microsoft.com/office/drawing/2014/main" id="{64942CC5-55DB-4FE9-BC56-631CCDB880B7}"/>
              </a:ext>
            </a:extLst>
          </p:cNvPr>
          <p:cNvSpPr>
            <a:spLocks noGrp="1"/>
          </p:cNvSpPr>
          <p:nvPr>
            <p:ph idx="1"/>
          </p:nvPr>
        </p:nvSpPr>
        <p:spPr/>
        <p:txBody>
          <a:bodyPr/>
          <a:lstStyle/>
          <a:p>
            <a:r>
              <a:rPr lang="en-US" dirty="0"/>
              <a:t>HEO-CLT PROFESSIONAL DEVELOPMENT FUND  </a:t>
            </a:r>
            <a:r>
              <a:rPr lang="en-US" dirty="0">
                <a:hlinkClick r:id="rId2"/>
              </a:rPr>
              <a:t>HEO-CLT Professional Development Fund - PSC CUNY (psc-cuny.org)</a:t>
            </a:r>
            <a:r>
              <a:rPr lang="en-US" dirty="0"/>
              <a:t>  Article 33: Faculty and Staff Development.</a:t>
            </a:r>
          </a:p>
          <a:p>
            <a:r>
              <a:rPr lang="en-US" dirty="0"/>
              <a:t>MUST BE FULL-TIME FOR MORE THAN 6 MONTHS</a:t>
            </a:r>
          </a:p>
          <a:p>
            <a:r>
              <a:rPr lang="en-US" dirty="0"/>
              <a:t>CANNOT BE IN AN EXCLUDED TITLE</a:t>
            </a:r>
          </a:p>
          <a:p>
            <a:r>
              <a:rPr lang="en-US" dirty="0"/>
              <a:t>CANNOT BE ON TRAVIA</a:t>
            </a:r>
          </a:p>
          <a:p>
            <a:r>
              <a:rPr lang="en-US" dirty="0"/>
              <a:t>CANNOT PROPOSE EVENTS ALREADY TAKEN</a:t>
            </a:r>
          </a:p>
        </p:txBody>
      </p:sp>
    </p:spTree>
    <p:extLst>
      <p:ext uri="{BB962C8B-B14F-4D97-AF65-F5344CB8AC3E}">
        <p14:creationId xmlns:p14="http://schemas.microsoft.com/office/powerpoint/2010/main" val="551488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0D560-60F1-4B84-9396-3615C1C0D41F}"/>
              </a:ext>
            </a:extLst>
          </p:cNvPr>
          <p:cNvSpPr>
            <a:spLocks noGrp="1"/>
          </p:cNvSpPr>
          <p:nvPr>
            <p:ph type="title"/>
          </p:nvPr>
        </p:nvSpPr>
        <p:spPr/>
        <p:txBody>
          <a:bodyPr/>
          <a:lstStyle/>
          <a:p>
            <a:pPr algn="ctr"/>
            <a:r>
              <a:rPr lang="en-US" dirty="0" err="1"/>
              <a:t>Heo</a:t>
            </a:r>
            <a:r>
              <a:rPr lang="en-US" dirty="0"/>
              <a:t> EMPLOYEE BENEFITS</a:t>
            </a:r>
            <a:br>
              <a:rPr lang="en-US" dirty="0"/>
            </a:br>
            <a:r>
              <a:rPr lang="en-US" dirty="0"/>
              <a:t>education opportunities &amp; TRAINING CONT.</a:t>
            </a:r>
          </a:p>
        </p:txBody>
      </p:sp>
      <p:sp>
        <p:nvSpPr>
          <p:cNvPr id="3" name="Content Placeholder 2">
            <a:extLst>
              <a:ext uri="{FF2B5EF4-FFF2-40B4-BE49-F238E27FC236}">
                <a16:creationId xmlns:a16="http://schemas.microsoft.com/office/drawing/2014/main" id="{F4DBBD2B-E905-4354-A08D-4A7ED0EB4DD5}"/>
              </a:ext>
            </a:extLst>
          </p:cNvPr>
          <p:cNvSpPr>
            <a:spLocks noGrp="1"/>
          </p:cNvSpPr>
          <p:nvPr>
            <p:ph idx="1"/>
          </p:nvPr>
        </p:nvSpPr>
        <p:spPr/>
        <p:txBody>
          <a:bodyPr/>
          <a:lstStyle/>
          <a:p>
            <a:r>
              <a:rPr lang="en-US" dirty="0"/>
              <a:t>ACCEPTABLE PROPOSALS MAY INCLUDE:</a:t>
            </a:r>
          </a:p>
          <a:p>
            <a:pPr lvl="1"/>
            <a:r>
              <a:rPr lang="en-US" dirty="0"/>
              <a:t>CONFERENCES, WORKSHOPS, TRAINING, CERTIFICATE PROGRAMS</a:t>
            </a:r>
          </a:p>
          <a:p>
            <a:pPr lvl="1"/>
            <a:r>
              <a:rPr lang="en-US" dirty="0"/>
              <a:t>TRAVEL OUTSIDE OF NY (LIMIT OF POSSIBLE 5 DAYS FOR ALLOWABLE EXPENSES RELATIVE TO THE EVENT DATES.</a:t>
            </a:r>
          </a:p>
          <a:p>
            <a:pPr lvl="1"/>
            <a:r>
              <a:rPr lang="en-US" dirty="0"/>
              <a:t>POSSIBLE A SEMESTER AT AN ACCREDIED COLLEGE OR UNIVERSITY(CUNY OR NON-CUNY) WHICH COULD INCLUDE TUITION, BOOKS AND FEES.</a:t>
            </a:r>
          </a:p>
          <a:p>
            <a:pPr lvl="1"/>
            <a:r>
              <a:rPr lang="en-US" dirty="0"/>
              <a:t>RESEARCH PROJECTS AND FIELD STUDIES</a:t>
            </a:r>
          </a:p>
        </p:txBody>
      </p:sp>
    </p:spTree>
    <p:extLst>
      <p:ext uri="{BB962C8B-B14F-4D97-AF65-F5344CB8AC3E}">
        <p14:creationId xmlns:p14="http://schemas.microsoft.com/office/powerpoint/2010/main" val="431592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AA689-B94B-43D9-8C3B-95F00573043C}"/>
              </a:ext>
            </a:extLst>
          </p:cNvPr>
          <p:cNvSpPr>
            <a:spLocks noGrp="1"/>
          </p:cNvSpPr>
          <p:nvPr>
            <p:ph type="title"/>
          </p:nvPr>
        </p:nvSpPr>
        <p:spPr/>
        <p:txBody>
          <a:bodyPr>
            <a:normAutofit fontScale="90000"/>
          </a:bodyPr>
          <a:lstStyle/>
          <a:p>
            <a:pPr algn="ctr"/>
            <a:r>
              <a:rPr lang="en-US" dirty="0"/>
              <a:t>HEO EMPLOYEE BENEFITS</a:t>
            </a:r>
            <a:br>
              <a:rPr lang="en-US" dirty="0"/>
            </a:br>
            <a:r>
              <a:rPr lang="en-US" dirty="0"/>
              <a:t>educational opportunities &amp;TRAINING CONT.</a:t>
            </a:r>
          </a:p>
        </p:txBody>
      </p:sp>
      <p:sp>
        <p:nvSpPr>
          <p:cNvPr id="3" name="Content Placeholder 2">
            <a:extLst>
              <a:ext uri="{FF2B5EF4-FFF2-40B4-BE49-F238E27FC236}">
                <a16:creationId xmlns:a16="http://schemas.microsoft.com/office/drawing/2014/main" id="{CFA07604-EB1F-4989-A3E9-4F5E71253C7D}"/>
              </a:ext>
            </a:extLst>
          </p:cNvPr>
          <p:cNvSpPr>
            <a:spLocks noGrp="1"/>
          </p:cNvSpPr>
          <p:nvPr>
            <p:ph idx="1"/>
          </p:nvPr>
        </p:nvSpPr>
        <p:spPr/>
        <p:txBody>
          <a:bodyPr/>
          <a:lstStyle/>
          <a:p>
            <a:r>
              <a:rPr lang="en-US" dirty="0"/>
              <a:t>FUNDS ARE NOT PROVIDED FOR:</a:t>
            </a:r>
          </a:p>
          <a:p>
            <a:pPr lvl="1"/>
            <a:r>
              <a:rPr lang="en-US" dirty="0"/>
              <a:t>PERSONAL VACATIONS OR TRAVEL NOT RELATED TO A DOCUMENTED EVENT</a:t>
            </a:r>
          </a:p>
          <a:p>
            <a:pPr lvl="1"/>
            <a:r>
              <a:rPr lang="en-US" dirty="0"/>
              <a:t>SALARY,  WAGES, STIPENDS </a:t>
            </a:r>
          </a:p>
          <a:p>
            <a:pPr lvl="1"/>
            <a:endParaRPr lang="en-US" dirty="0"/>
          </a:p>
          <a:p>
            <a:pPr marL="457200" lvl="1" indent="0" algn="ctr">
              <a:buNone/>
            </a:pPr>
            <a:r>
              <a:rPr lang="en-US" sz="3200" dirty="0"/>
              <a:t>FOR MORE INFORMATION PLEASE VISIT THE PSC-CUNY WEBSITE</a:t>
            </a:r>
          </a:p>
        </p:txBody>
      </p:sp>
    </p:spTree>
    <p:extLst>
      <p:ext uri="{BB962C8B-B14F-4D97-AF65-F5344CB8AC3E}">
        <p14:creationId xmlns:p14="http://schemas.microsoft.com/office/powerpoint/2010/main" val="39659033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EFE19-51FB-4AC1-A2C4-B07D0CB8603E}"/>
              </a:ext>
            </a:extLst>
          </p:cNvPr>
          <p:cNvSpPr>
            <a:spLocks noGrp="1"/>
          </p:cNvSpPr>
          <p:nvPr>
            <p:ph type="title"/>
          </p:nvPr>
        </p:nvSpPr>
        <p:spPr/>
        <p:txBody>
          <a:bodyPr/>
          <a:lstStyle/>
          <a:p>
            <a:pPr algn="ctr"/>
            <a:r>
              <a:rPr lang="en-US" dirty="0"/>
              <a:t>HEO EMPLOYEE BENEFITS</a:t>
            </a:r>
            <a:br>
              <a:rPr lang="en-US" dirty="0"/>
            </a:br>
            <a:r>
              <a:rPr lang="en-US" dirty="0"/>
              <a:t>SALARY SCHEDULE</a:t>
            </a:r>
          </a:p>
        </p:txBody>
      </p:sp>
      <p:sp>
        <p:nvSpPr>
          <p:cNvPr id="3" name="Content Placeholder 2">
            <a:extLst>
              <a:ext uri="{FF2B5EF4-FFF2-40B4-BE49-F238E27FC236}">
                <a16:creationId xmlns:a16="http://schemas.microsoft.com/office/drawing/2014/main" id="{6154775F-BE54-447B-8C54-9EF3A167FF7C}"/>
              </a:ext>
            </a:extLst>
          </p:cNvPr>
          <p:cNvSpPr>
            <a:spLocks noGrp="1"/>
          </p:cNvSpPr>
          <p:nvPr>
            <p:ph idx="1"/>
          </p:nvPr>
        </p:nvSpPr>
        <p:spPr/>
        <p:txBody>
          <a:bodyPr/>
          <a:lstStyle/>
          <a:p>
            <a:r>
              <a:rPr lang="en-US" dirty="0"/>
              <a:t>Employees are placed laterally on the appropriate step of the salary upon hire.  </a:t>
            </a:r>
          </a:p>
          <a:p>
            <a:r>
              <a:rPr lang="en-US" dirty="0"/>
              <a:t>Movement within the schedule shall take place on January 1</a:t>
            </a:r>
            <a:r>
              <a:rPr lang="en-US" baseline="30000" dirty="0"/>
              <a:t>st</a:t>
            </a:r>
            <a:r>
              <a:rPr lang="en-US" dirty="0"/>
              <a:t> or July 1</a:t>
            </a:r>
            <a:r>
              <a:rPr lang="en-US" baseline="30000" dirty="0"/>
              <a:t>st</a:t>
            </a:r>
            <a:r>
              <a:rPr lang="en-US" dirty="0"/>
              <a:t> following the completion of at least 11 full months of service.</a:t>
            </a:r>
          </a:p>
          <a:p>
            <a:r>
              <a:rPr lang="en-US" dirty="0"/>
              <a:t>Please take note:  </a:t>
            </a:r>
          </a:p>
          <a:p>
            <a:pPr lvl="1"/>
            <a:r>
              <a:rPr lang="en-US" dirty="0"/>
              <a:t>The last one-year step, you remain on for five years.</a:t>
            </a:r>
          </a:p>
          <a:p>
            <a:pPr lvl="1"/>
            <a:r>
              <a:rPr lang="en-US" dirty="0"/>
              <a:t>The 5</a:t>
            </a:r>
            <a:r>
              <a:rPr lang="en-US" baseline="30000" dirty="0"/>
              <a:t>th</a:t>
            </a:r>
            <a:r>
              <a:rPr lang="en-US" dirty="0"/>
              <a:t> year step, you remain on for two years.</a:t>
            </a:r>
          </a:p>
          <a:p>
            <a:pPr lvl="1"/>
            <a:r>
              <a:rPr lang="en-US" dirty="0"/>
              <a:t>The final and maximum salary step is  the 7</a:t>
            </a:r>
            <a:r>
              <a:rPr lang="en-US" baseline="30000" dirty="0"/>
              <a:t>th</a:t>
            </a:r>
            <a:r>
              <a:rPr lang="en-US" dirty="0"/>
              <a:t> year step.</a:t>
            </a:r>
          </a:p>
          <a:p>
            <a:pPr lvl="1"/>
            <a:endParaRPr lang="en-US" dirty="0"/>
          </a:p>
        </p:txBody>
      </p:sp>
    </p:spTree>
    <p:extLst>
      <p:ext uri="{BB962C8B-B14F-4D97-AF65-F5344CB8AC3E}">
        <p14:creationId xmlns:p14="http://schemas.microsoft.com/office/powerpoint/2010/main" val="1584354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1B2E3-B84C-4B2E-9CAD-EF46F279677B}"/>
              </a:ext>
            </a:extLst>
          </p:cNvPr>
          <p:cNvSpPr>
            <a:spLocks noGrp="1"/>
          </p:cNvSpPr>
          <p:nvPr>
            <p:ph type="title"/>
          </p:nvPr>
        </p:nvSpPr>
        <p:spPr/>
        <p:txBody>
          <a:bodyPr/>
          <a:lstStyle/>
          <a:p>
            <a:pPr algn="ctr"/>
            <a:r>
              <a:rPr lang="en-US" dirty="0" err="1"/>
              <a:t>Heo</a:t>
            </a:r>
            <a:r>
              <a:rPr lang="en-US" dirty="0"/>
              <a:t> Employee benefits</a:t>
            </a:r>
            <a:br>
              <a:rPr lang="en-US" dirty="0"/>
            </a:br>
            <a:r>
              <a:rPr lang="en-US" dirty="0"/>
              <a:t>Salary Schedule -- HEO</a:t>
            </a:r>
          </a:p>
        </p:txBody>
      </p:sp>
      <p:graphicFrame>
        <p:nvGraphicFramePr>
          <p:cNvPr id="7" name="Content Placeholder 6">
            <a:extLst>
              <a:ext uri="{FF2B5EF4-FFF2-40B4-BE49-F238E27FC236}">
                <a16:creationId xmlns:a16="http://schemas.microsoft.com/office/drawing/2014/main" id="{48CE7418-E40E-425E-ACEB-1D618C9E684F}"/>
              </a:ext>
            </a:extLst>
          </p:cNvPr>
          <p:cNvGraphicFramePr>
            <a:graphicFrameLocks noGrp="1"/>
          </p:cNvGraphicFramePr>
          <p:nvPr>
            <p:ph idx="1"/>
            <p:extLst>
              <p:ext uri="{D42A27DB-BD31-4B8C-83A1-F6EECF244321}">
                <p14:modId xmlns:p14="http://schemas.microsoft.com/office/powerpoint/2010/main" val="3442273129"/>
              </p:ext>
            </p:extLst>
          </p:nvPr>
        </p:nvGraphicFramePr>
        <p:xfrm>
          <a:off x="3059174" y="1998864"/>
          <a:ext cx="6387976" cy="3484160"/>
        </p:xfrm>
        <a:graphic>
          <a:graphicData uri="http://schemas.openxmlformats.org/drawingml/2006/table">
            <a:tbl>
              <a:tblPr/>
              <a:tblGrid>
                <a:gridCol w="912568">
                  <a:extLst>
                    <a:ext uri="{9D8B030D-6E8A-4147-A177-3AD203B41FA5}">
                      <a16:colId xmlns:a16="http://schemas.microsoft.com/office/drawing/2014/main" val="2000073230"/>
                    </a:ext>
                  </a:extLst>
                </a:gridCol>
                <a:gridCol w="912568">
                  <a:extLst>
                    <a:ext uri="{9D8B030D-6E8A-4147-A177-3AD203B41FA5}">
                      <a16:colId xmlns:a16="http://schemas.microsoft.com/office/drawing/2014/main" val="1540434971"/>
                    </a:ext>
                  </a:extLst>
                </a:gridCol>
                <a:gridCol w="912568">
                  <a:extLst>
                    <a:ext uri="{9D8B030D-6E8A-4147-A177-3AD203B41FA5}">
                      <a16:colId xmlns:a16="http://schemas.microsoft.com/office/drawing/2014/main" val="4285100722"/>
                    </a:ext>
                  </a:extLst>
                </a:gridCol>
                <a:gridCol w="912568">
                  <a:extLst>
                    <a:ext uri="{9D8B030D-6E8A-4147-A177-3AD203B41FA5}">
                      <a16:colId xmlns:a16="http://schemas.microsoft.com/office/drawing/2014/main" val="998604798"/>
                    </a:ext>
                  </a:extLst>
                </a:gridCol>
                <a:gridCol w="912568">
                  <a:extLst>
                    <a:ext uri="{9D8B030D-6E8A-4147-A177-3AD203B41FA5}">
                      <a16:colId xmlns:a16="http://schemas.microsoft.com/office/drawing/2014/main" val="1345808936"/>
                    </a:ext>
                  </a:extLst>
                </a:gridCol>
                <a:gridCol w="912568">
                  <a:extLst>
                    <a:ext uri="{9D8B030D-6E8A-4147-A177-3AD203B41FA5}">
                      <a16:colId xmlns:a16="http://schemas.microsoft.com/office/drawing/2014/main" val="3204158963"/>
                    </a:ext>
                  </a:extLst>
                </a:gridCol>
                <a:gridCol w="912568">
                  <a:extLst>
                    <a:ext uri="{9D8B030D-6E8A-4147-A177-3AD203B41FA5}">
                      <a16:colId xmlns:a16="http://schemas.microsoft.com/office/drawing/2014/main" val="2697069346"/>
                    </a:ext>
                  </a:extLst>
                </a:gridCol>
              </a:tblGrid>
              <a:tr h="211202">
                <a:tc>
                  <a:txBody>
                    <a:bodyPr/>
                    <a:lstStyle/>
                    <a:p>
                      <a:pPr algn="ctr"/>
                      <a:r>
                        <a:rPr lang="en-US" sz="1400" b="1">
                          <a:effectLst/>
                          <a:latin typeface="var(--h6_family)"/>
                        </a:rPr>
                        <a:t>4/20/2017</a:t>
                      </a:r>
                      <a:endParaRPr lang="en-US" sz="1400" b="0">
                        <a:effectLst/>
                        <a:latin typeface="var(--h4_family)"/>
                      </a:endParaRPr>
                    </a:p>
                  </a:txBody>
                  <a:tcPr marL="0" marR="0" marT="0" marB="0" anchor="ctr">
                    <a:lnL w="12700" cap="flat" cmpd="sng" algn="ctr">
                      <a:solidFill>
                        <a:srgbClr val="B0DE58"/>
                      </a:solidFill>
                      <a:prstDash val="solid"/>
                      <a:round/>
                      <a:headEnd type="none" w="med" len="med"/>
                      <a:tailEnd type="none" w="med" len="med"/>
                    </a:lnL>
                    <a:lnR w="12700" cap="flat" cmpd="sng" algn="ctr">
                      <a:solidFill>
                        <a:srgbClr val="B0DE58"/>
                      </a:solidFill>
                      <a:prstDash val="solid"/>
                      <a:round/>
                      <a:headEnd type="none" w="med" len="med"/>
                      <a:tailEnd type="none" w="med" len="med"/>
                    </a:lnR>
                    <a:lnT w="12700" cap="flat" cmpd="sng" algn="ctr">
                      <a:solidFill>
                        <a:srgbClr val="B0DE58"/>
                      </a:solidFill>
                      <a:prstDash val="solid"/>
                      <a:round/>
                      <a:headEnd type="none" w="med" len="med"/>
                      <a:tailEnd type="none" w="med" len="med"/>
                    </a:lnT>
                    <a:lnB w="12700" cap="flat" cmpd="sng" algn="ctr">
                      <a:solidFill>
                        <a:srgbClr val="10DA58"/>
                      </a:solidFill>
                      <a:prstDash val="solid"/>
                      <a:round/>
                      <a:headEnd type="none" w="med" len="med"/>
                      <a:tailEnd type="none" w="med" len="med"/>
                    </a:lnB>
                    <a:solidFill>
                      <a:srgbClr val="FBF9F9"/>
                    </a:solidFill>
                  </a:tcPr>
                </a:tc>
                <a:tc>
                  <a:txBody>
                    <a:bodyPr/>
                    <a:lstStyle/>
                    <a:p>
                      <a:pPr algn="ctr"/>
                      <a:r>
                        <a:rPr lang="en-US" sz="1400" b="1">
                          <a:effectLst/>
                          <a:latin typeface="var(--h6_family)"/>
                        </a:rPr>
                        <a:t>10/1/2018</a:t>
                      </a:r>
                      <a:endParaRPr lang="en-US" sz="1400" b="0">
                        <a:effectLst/>
                        <a:latin typeface="var(--h4_family)"/>
                      </a:endParaRPr>
                    </a:p>
                  </a:txBody>
                  <a:tcPr marL="0" marR="0" marT="0" marB="0" anchor="ctr">
                    <a:lnL w="12700" cap="flat" cmpd="sng" algn="ctr">
                      <a:solidFill>
                        <a:srgbClr val="B0DE58"/>
                      </a:solidFill>
                      <a:prstDash val="solid"/>
                      <a:round/>
                      <a:headEnd type="none" w="med" len="med"/>
                      <a:tailEnd type="none" w="med" len="med"/>
                    </a:lnL>
                    <a:lnR w="12700" cap="flat" cmpd="sng" algn="ctr">
                      <a:solidFill>
                        <a:srgbClr val="B0DE58"/>
                      </a:solidFill>
                      <a:prstDash val="solid"/>
                      <a:round/>
                      <a:headEnd type="none" w="med" len="med"/>
                      <a:tailEnd type="none" w="med" len="med"/>
                    </a:lnR>
                    <a:lnT w="12700" cap="flat" cmpd="sng" algn="ctr">
                      <a:solidFill>
                        <a:srgbClr val="B0DE58"/>
                      </a:solidFill>
                      <a:prstDash val="solid"/>
                      <a:round/>
                      <a:headEnd type="none" w="med" len="med"/>
                      <a:tailEnd type="none" w="med" len="med"/>
                    </a:lnT>
                    <a:lnB w="12700" cap="flat" cmpd="sng" algn="ctr">
                      <a:solidFill>
                        <a:srgbClr val="10DA58"/>
                      </a:solidFill>
                      <a:prstDash val="solid"/>
                      <a:round/>
                      <a:headEnd type="none" w="med" len="med"/>
                      <a:tailEnd type="none" w="med" len="med"/>
                    </a:lnB>
                    <a:solidFill>
                      <a:srgbClr val="FBF9F9"/>
                    </a:solidFill>
                  </a:tcPr>
                </a:tc>
                <a:tc>
                  <a:txBody>
                    <a:bodyPr/>
                    <a:lstStyle/>
                    <a:p>
                      <a:pPr algn="ctr"/>
                      <a:r>
                        <a:rPr lang="en-US" sz="1400" b="1">
                          <a:effectLst/>
                          <a:latin typeface="var(--h6_family)"/>
                        </a:rPr>
                        <a:t>10/31/2019</a:t>
                      </a:r>
                      <a:endParaRPr lang="en-US" sz="1400" b="0">
                        <a:effectLst/>
                        <a:latin typeface="var(--h4_family)"/>
                      </a:endParaRPr>
                    </a:p>
                  </a:txBody>
                  <a:tcPr marL="0" marR="0" marT="0" marB="0" anchor="ctr">
                    <a:lnL w="12700" cap="flat" cmpd="sng" algn="ctr">
                      <a:solidFill>
                        <a:srgbClr val="B0DE58"/>
                      </a:solidFill>
                      <a:prstDash val="solid"/>
                      <a:round/>
                      <a:headEnd type="none" w="med" len="med"/>
                      <a:tailEnd type="none" w="med" len="med"/>
                    </a:lnL>
                    <a:lnR w="12700" cap="flat" cmpd="sng" algn="ctr">
                      <a:solidFill>
                        <a:srgbClr val="B0DE58"/>
                      </a:solidFill>
                      <a:prstDash val="solid"/>
                      <a:round/>
                      <a:headEnd type="none" w="med" len="med"/>
                      <a:tailEnd type="none" w="med" len="med"/>
                    </a:lnR>
                    <a:lnT w="12700" cap="flat" cmpd="sng" algn="ctr">
                      <a:solidFill>
                        <a:srgbClr val="B0DE58"/>
                      </a:solidFill>
                      <a:prstDash val="solid"/>
                      <a:round/>
                      <a:headEnd type="none" w="med" len="med"/>
                      <a:tailEnd type="none" w="med" len="med"/>
                    </a:lnT>
                    <a:lnB w="12700" cap="flat" cmpd="sng" algn="ctr">
                      <a:solidFill>
                        <a:srgbClr val="10DA58"/>
                      </a:solidFill>
                      <a:prstDash val="solid"/>
                      <a:round/>
                      <a:headEnd type="none" w="med" len="med"/>
                      <a:tailEnd type="none" w="med" len="med"/>
                    </a:lnB>
                    <a:solidFill>
                      <a:srgbClr val="FBF9F9"/>
                    </a:solidFill>
                  </a:tcPr>
                </a:tc>
                <a:tc>
                  <a:txBody>
                    <a:bodyPr/>
                    <a:lstStyle/>
                    <a:p>
                      <a:pPr algn="ctr"/>
                      <a:r>
                        <a:rPr lang="en-US" sz="1400" b="1">
                          <a:effectLst/>
                          <a:latin typeface="var(--h6_family)"/>
                        </a:rPr>
                        <a:t>11/15/2020</a:t>
                      </a:r>
                      <a:endParaRPr lang="en-US" sz="1400" b="0">
                        <a:effectLst/>
                        <a:latin typeface="var(--h4_family)"/>
                      </a:endParaRPr>
                    </a:p>
                  </a:txBody>
                  <a:tcPr marL="0" marR="0" marT="0" marB="0" anchor="ctr">
                    <a:lnL w="12700" cap="flat" cmpd="sng" algn="ctr">
                      <a:solidFill>
                        <a:srgbClr val="B0DE58"/>
                      </a:solidFill>
                      <a:prstDash val="solid"/>
                      <a:round/>
                      <a:headEnd type="none" w="med" len="med"/>
                      <a:tailEnd type="none" w="med" len="med"/>
                    </a:lnL>
                    <a:lnR w="12700" cap="flat" cmpd="sng" algn="ctr">
                      <a:solidFill>
                        <a:srgbClr val="B0DE58"/>
                      </a:solidFill>
                      <a:prstDash val="solid"/>
                      <a:round/>
                      <a:headEnd type="none" w="med" len="med"/>
                      <a:tailEnd type="none" w="med" len="med"/>
                    </a:lnR>
                    <a:lnT w="12700" cap="flat" cmpd="sng" algn="ctr">
                      <a:solidFill>
                        <a:srgbClr val="B0DE58"/>
                      </a:solidFill>
                      <a:prstDash val="solid"/>
                      <a:round/>
                      <a:headEnd type="none" w="med" len="med"/>
                      <a:tailEnd type="none" w="med" len="med"/>
                    </a:lnT>
                    <a:lnB w="12700" cap="flat" cmpd="sng" algn="ctr">
                      <a:solidFill>
                        <a:srgbClr val="10DA58"/>
                      </a:solidFill>
                      <a:prstDash val="solid"/>
                      <a:round/>
                      <a:headEnd type="none" w="med" len="med"/>
                      <a:tailEnd type="none" w="med" len="med"/>
                    </a:lnB>
                    <a:solidFill>
                      <a:srgbClr val="FBF9F9"/>
                    </a:solidFill>
                  </a:tcPr>
                </a:tc>
                <a:tc>
                  <a:txBody>
                    <a:bodyPr/>
                    <a:lstStyle/>
                    <a:p>
                      <a:pPr algn="ctr"/>
                      <a:r>
                        <a:rPr lang="en-US" sz="1400" b="1">
                          <a:effectLst/>
                          <a:latin typeface="var(--h6_family)"/>
                        </a:rPr>
                        <a:t>11/15/2021</a:t>
                      </a:r>
                      <a:endParaRPr lang="en-US" sz="1400" b="0">
                        <a:effectLst/>
                        <a:latin typeface="var(--h4_family)"/>
                      </a:endParaRPr>
                    </a:p>
                  </a:txBody>
                  <a:tcPr marL="0" marR="0" marT="0" marB="0" anchor="ctr">
                    <a:lnL w="12700" cap="flat" cmpd="sng" algn="ctr">
                      <a:solidFill>
                        <a:srgbClr val="B0DE58"/>
                      </a:solidFill>
                      <a:prstDash val="solid"/>
                      <a:round/>
                      <a:headEnd type="none" w="med" len="med"/>
                      <a:tailEnd type="none" w="med" len="med"/>
                    </a:lnL>
                    <a:lnR w="12700" cap="flat" cmpd="sng" algn="ctr">
                      <a:solidFill>
                        <a:srgbClr val="B0DE58"/>
                      </a:solidFill>
                      <a:prstDash val="solid"/>
                      <a:round/>
                      <a:headEnd type="none" w="med" len="med"/>
                      <a:tailEnd type="none" w="med" len="med"/>
                    </a:lnR>
                    <a:lnT w="12700" cap="flat" cmpd="sng" algn="ctr">
                      <a:solidFill>
                        <a:srgbClr val="B0DE58"/>
                      </a:solidFill>
                      <a:prstDash val="solid"/>
                      <a:round/>
                      <a:headEnd type="none" w="med" len="med"/>
                      <a:tailEnd type="none" w="med" len="med"/>
                    </a:lnT>
                    <a:lnB w="12700" cap="flat" cmpd="sng" algn="ctr">
                      <a:solidFill>
                        <a:srgbClr val="10DA58"/>
                      </a:solidFill>
                      <a:prstDash val="solid"/>
                      <a:round/>
                      <a:headEnd type="none" w="med" len="med"/>
                      <a:tailEnd type="none" w="med" len="med"/>
                    </a:lnB>
                    <a:solidFill>
                      <a:srgbClr val="FBF9F9"/>
                    </a:solidFill>
                  </a:tcPr>
                </a:tc>
                <a:tc>
                  <a:txBody>
                    <a:bodyPr/>
                    <a:lstStyle/>
                    <a:p>
                      <a:pPr algn="ctr"/>
                      <a:r>
                        <a:rPr lang="en-US" sz="1400" b="1">
                          <a:effectLst/>
                          <a:latin typeface="var(--h6_family)"/>
                        </a:rPr>
                        <a:t>11/1/2022</a:t>
                      </a:r>
                      <a:endParaRPr lang="en-US" sz="1400" b="0">
                        <a:effectLst/>
                        <a:latin typeface="var(--h4_family)"/>
                      </a:endParaRPr>
                    </a:p>
                  </a:txBody>
                  <a:tcPr marL="0" marR="0" marT="0" marB="0" anchor="ctr">
                    <a:lnL w="12700" cap="flat" cmpd="sng" algn="ctr">
                      <a:solidFill>
                        <a:srgbClr val="B0DE58"/>
                      </a:solidFill>
                      <a:prstDash val="solid"/>
                      <a:round/>
                      <a:headEnd type="none" w="med" len="med"/>
                      <a:tailEnd type="none" w="med" len="med"/>
                    </a:lnL>
                    <a:lnR w="12700" cap="flat" cmpd="sng" algn="ctr">
                      <a:solidFill>
                        <a:srgbClr val="B0DE58"/>
                      </a:solidFill>
                      <a:prstDash val="solid"/>
                      <a:round/>
                      <a:headEnd type="none" w="med" len="med"/>
                      <a:tailEnd type="none" w="med" len="med"/>
                    </a:lnR>
                    <a:lnT w="12700" cap="flat" cmpd="sng" algn="ctr">
                      <a:solidFill>
                        <a:srgbClr val="B0DE58"/>
                      </a:solidFill>
                      <a:prstDash val="solid"/>
                      <a:round/>
                      <a:headEnd type="none" w="med" len="med"/>
                      <a:tailEnd type="none" w="med" len="med"/>
                    </a:lnT>
                    <a:lnB w="12700" cap="flat" cmpd="sng" algn="ctr">
                      <a:solidFill>
                        <a:srgbClr val="10DA58"/>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B0DE58"/>
                      </a:solidFill>
                      <a:prstDash val="solid"/>
                      <a:round/>
                      <a:headEnd type="none" w="med" len="med"/>
                      <a:tailEnd type="none" w="med" len="med"/>
                    </a:lnL>
                    <a:lnR w="12700" cap="flat" cmpd="sng" algn="ctr">
                      <a:solidFill>
                        <a:srgbClr val="B0DE58"/>
                      </a:solidFill>
                      <a:prstDash val="solid"/>
                      <a:round/>
                      <a:headEnd type="none" w="med" len="med"/>
                      <a:tailEnd type="none" w="med" len="med"/>
                    </a:lnR>
                    <a:lnT w="12700" cap="flat" cmpd="sng" algn="ctr">
                      <a:solidFill>
                        <a:srgbClr val="B0DE58"/>
                      </a:solidFill>
                      <a:prstDash val="solid"/>
                      <a:round/>
                      <a:headEnd type="none" w="med" len="med"/>
                      <a:tailEnd type="none" w="med" len="med"/>
                    </a:lnT>
                    <a:lnB w="12700" cap="flat" cmpd="sng" algn="ctr">
                      <a:solidFill>
                        <a:srgbClr val="10DA58"/>
                      </a:solidFill>
                      <a:prstDash val="solid"/>
                      <a:round/>
                      <a:headEnd type="none" w="med" len="med"/>
                      <a:tailEnd type="none" w="med" len="med"/>
                    </a:lnB>
                    <a:solidFill>
                      <a:srgbClr val="FBF9F9"/>
                    </a:solidFill>
                  </a:tcPr>
                </a:tc>
                <a:extLst>
                  <a:ext uri="{0D108BD9-81ED-4DB2-BD59-A6C34878D82A}">
                    <a16:rowId xmlns:a16="http://schemas.microsoft.com/office/drawing/2014/main" val="3427950699"/>
                  </a:ext>
                </a:extLst>
              </a:tr>
              <a:tr h="211202">
                <a:tc>
                  <a:txBody>
                    <a:bodyPr/>
                    <a:lstStyle/>
                    <a:p>
                      <a:pPr algn="ctr"/>
                      <a:r>
                        <a:rPr lang="en-US" sz="1400" b="0">
                          <a:effectLst/>
                          <a:latin typeface="var(--h4_family)"/>
                        </a:rPr>
                        <a:t>$75,971</a:t>
                      </a:r>
                    </a:p>
                  </a:txBody>
                  <a:tcPr marL="0" marR="0" marT="0" marB="0" anchor="ctr">
                    <a:lnL w="12700" cap="flat" cmpd="sng" algn="ctr">
                      <a:solidFill>
                        <a:srgbClr val="10DA58"/>
                      </a:solidFill>
                      <a:prstDash val="solid"/>
                      <a:round/>
                      <a:headEnd type="none" w="med" len="med"/>
                      <a:tailEnd type="none" w="med" len="med"/>
                    </a:lnL>
                    <a:lnR w="12700" cap="flat" cmpd="sng" algn="ctr">
                      <a:solidFill>
                        <a:srgbClr val="10DA58"/>
                      </a:solidFill>
                      <a:prstDash val="solid"/>
                      <a:round/>
                      <a:headEnd type="none" w="med" len="med"/>
                      <a:tailEnd type="none" w="med" len="med"/>
                    </a:lnR>
                    <a:lnT w="12700" cap="flat" cmpd="sng" algn="ctr">
                      <a:solidFill>
                        <a:srgbClr val="10DA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$77,490</a:t>
                      </a:r>
                    </a:p>
                  </a:txBody>
                  <a:tcPr marL="0" marR="0" marT="0" marB="0" anchor="ctr">
                    <a:lnL w="12700" cap="flat" cmpd="sng" algn="ctr">
                      <a:solidFill>
                        <a:srgbClr val="10DA58"/>
                      </a:solidFill>
                      <a:prstDash val="solid"/>
                      <a:round/>
                      <a:headEnd type="none" w="med" len="med"/>
                      <a:tailEnd type="none" w="med" len="med"/>
                    </a:lnL>
                    <a:lnR w="12700" cap="flat" cmpd="sng" algn="ctr">
                      <a:solidFill>
                        <a:srgbClr val="10DA58"/>
                      </a:solidFill>
                      <a:prstDash val="solid"/>
                      <a:round/>
                      <a:headEnd type="none" w="med" len="med"/>
                      <a:tailEnd type="none" w="med" len="med"/>
                    </a:lnR>
                    <a:lnT w="12700" cap="flat" cmpd="sng" algn="ctr">
                      <a:solidFill>
                        <a:srgbClr val="10DA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$79,040</a:t>
                      </a:r>
                    </a:p>
                  </a:txBody>
                  <a:tcPr marL="0" marR="0" marT="0" marB="0" anchor="ctr">
                    <a:lnL w="12700" cap="flat" cmpd="sng" algn="ctr">
                      <a:solidFill>
                        <a:srgbClr val="10DA58"/>
                      </a:solidFill>
                      <a:prstDash val="solid"/>
                      <a:round/>
                      <a:headEnd type="none" w="med" len="med"/>
                      <a:tailEnd type="none" w="med" len="med"/>
                    </a:lnL>
                    <a:lnR w="12700" cap="flat" cmpd="sng" algn="ctr">
                      <a:solidFill>
                        <a:srgbClr val="10DA58"/>
                      </a:solidFill>
                      <a:prstDash val="solid"/>
                      <a:round/>
                      <a:headEnd type="none" w="med" len="med"/>
                      <a:tailEnd type="none" w="med" len="med"/>
                    </a:lnR>
                    <a:lnT w="12700" cap="flat" cmpd="sng" algn="ctr">
                      <a:solidFill>
                        <a:srgbClr val="10DA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$80,621</a:t>
                      </a:r>
                    </a:p>
                  </a:txBody>
                  <a:tcPr marL="0" marR="0" marT="0" marB="0" anchor="ctr">
                    <a:lnL w="12700" cap="flat" cmpd="sng" algn="ctr">
                      <a:solidFill>
                        <a:srgbClr val="10DA58"/>
                      </a:solidFill>
                      <a:prstDash val="solid"/>
                      <a:round/>
                      <a:headEnd type="none" w="med" len="med"/>
                      <a:tailEnd type="none" w="med" len="med"/>
                    </a:lnL>
                    <a:lnR w="12700" cap="flat" cmpd="sng" algn="ctr">
                      <a:solidFill>
                        <a:srgbClr val="10DA58"/>
                      </a:solidFill>
                      <a:prstDash val="solid"/>
                      <a:round/>
                      <a:headEnd type="none" w="med" len="med"/>
                      <a:tailEnd type="none" w="med" len="med"/>
                    </a:lnR>
                    <a:lnT w="12700" cap="flat" cmpd="sng" algn="ctr">
                      <a:solidFill>
                        <a:srgbClr val="10DA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$82,233</a:t>
                      </a:r>
                    </a:p>
                  </a:txBody>
                  <a:tcPr marL="0" marR="0" marT="0" marB="0" anchor="ctr">
                    <a:lnL w="12700" cap="flat" cmpd="sng" algn="ctr">
                      <a:solidFill>
                        <a:srgbClr val="10DA58"/>
                      </a:solidFill>
                      <a:prstDash val="solid"/>
                      <a:round/>
                      <a:headEnd type="none" w="med" len="med"/>
                      <a:tailEnd type="none" w="med" len="med"/>
                    </a:lnL>
                    <a:lnR w="12700" cap="flat" cmpd="sng" algn="ctr">
                      <a:solidFill>
                        <a:srgbClr val="10DA58"/>
                      </a:solidFill>
                      <a:prstDash val="solid"/>
                      <a:round/>
                      <a:headEnd type="none" w="med" len="med"/>
                      <a:tailEnd type="none" w="med" len="med"/>
                    </a:lnR>
                    <a:lnT w="12700" cap="flat" cmpd="sng" algn="ctr">
                      <a:solidFill>
                        <a:srgbClr val="10DA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$83,878</a:t>
                      </a:r>
                    </a:p>
                  </a:txBody>
                  <a:tcPr marL="0" marR="0" marT="0" marB="0" anchor="ctr">
                    <a:lnL w="12700" cap="flat" cmpd="sng" algn="ctr">
                      <a:solidFill>
                        <a:srgbClr val="10DA58"/>
                      </a:solidFill>
                      <a:prstDash val="solid"/>
                      <a:round/>
                      <a:headEnd type="none" w="med" len="med"/>
                      <a:tailEnd type="none" w="med" len="med"/>
                    </a:lnL>
                    <a:lnR w="12700" cap="flat" cmpd="sng" algn="ctr">
                      <a:solidFill>
                        <a:srgbClr val="10DA58"/>
                      </a:solidFill>
                      <a:prstDash val="solid"/>
                      <a:round/>
                      <a:headEnd type="none" w="med" len="med"/>
                      <a:tailEnd type="none" w="med" len="med"/>
                    </a:lnR>
                    <a:lnT w="12700" cap="flat" cmpd="sng" algn="ctr">
                      <a:solidFill>
                        <a:srgbClr val="10DA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10DA58"/>
                      </a:solidFill>
                      <a:prstDash val="solid"/>
                      <a:round/>
                      <a:headEnd type="none" w="med" len="med"/>
                      <a:tailEnd type="none" w="med" len="med"/>
                    </a:lnL>
                    <a:lnR w="12700" cap="flat" cmpd="sng" algn="ctr">
                      <a:solidFill>
                        <a:srgbClr val="10DA58"/>
                      </a:solidFill>
                      <a:prstDash val="solid"/>
                      <a:round/>
                      <a:headEnd type="none" w="med" len="med"/>
                      <a:tailEnd type="none" w="med" len="med"/>
                    </a:lnR>
                    <a:lnT w="12700" cap="flat" cmpd="sng" algn="ctr">
                      <a:solidFill>
                        <a:srgbClr val="10DA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extLst>
                  <a:ext uri="{0D108BD9-81ED-4DB2-BD59-A6C34878D82A}">
                    <a16:rowId xmlns:a16="http://schemas.microsoft.com/office/drawing/2014/main" val="1632170636"/>
                  </a:ext>
                </a:extLst>
              </a:tr>
              <a:tr h="211202">
                <a:tc>
                  <a:txBody>
                    <a:bodyPr/>
                    <a:lstStyle/>
                    <a:p>
                      <a:pPr algn="ctr"/>
                      <a:r>
                        <a:rPr lang="en-US" sz="1400" b="0">
                          <a:effectLst/>
                          <a:latin typeface="var(--h4_family)"/>
                        </a:rPr>
                        <a:t>$78,971</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$80,550</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$82,161</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$83,805</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$85,481</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$87,190</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extLst>
                  <a:ext uri="{0D108BD9-81ED-4DB2-BD59-A6C34878D82A}">
                    <a16:rowId xmlns:a16="http://schemas.microsoft.com/office/drawing/2014/main" val="2214271511"/>
                  </a:ext>
                </a:extLst>
              </a:tr>
              <a:tr h="211202">
                <a:tc>
                  <a:txBody>
                    <a:bodyPr/>
                    <a:lstStyle/>
                    <a:p>
                      <a:pPr algn="ctr"/>
                      <a:r>
                        <a:rPr lang="en-US" sz="1400" b="0">
                          <a:effectLst/>
                          <a:latin typeface="var(--h4_family)"/>
                        </a:rPr>
                        <a:t>$82,090</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$83,732</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$85,406</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$87,115</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$88,857</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$90,634</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extLst>
                  <a:ext uri="{0D108BD9-81ED-4DB2-BD59-A6C34878D82A}">
                    <a16:rowId xmlns:a16="http://schemas.microsoft.com/office/drawing/2014/main" val="369327544"/>
                  </a:ext>
                </a:extLst>
              </a:tr>
              <a:tr h="211202">
                <a:tc>
                  <a:txBody>
                    <a:bodyPr/>
                    <a:lstStyle/>
                    <a:p>
                      <a:pPr algn="ctr"/>
                      <a:r>
                        <a:rPr lang="en-US" sz="1400" b="0">
                          <a:effectLst/>
                          <a:latin typeface="var(--h4_family)"/>
                        </a:rPr>
                        <a:t>$84,958</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$86,657</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$88,390</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$90,158</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$91,961</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$93,800</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extLst>
                  <a:ext uri="{0D108BD9-81ED-4DB2-BD59-A6C34878D82A}">
                    <a16:rowId xmlns:a16="http://schemas.microsoft.com/office/drawing/2014/main" val="3063200446"/>
                  </a:ext>
                </a:extLst>
              </a:tr>
              <a:tr h="211202">
                <a:tc>
                  <a:txBody>
                    <a:bodyPr/>
                    <a:lstStyle/>
                    <a:p>
                      <a:pPr algn="ctr"/>
                      <a:r>
                        <a:rPr lang="en-US" sz="1400" b="0">
                          <a:effectLst/>
                          <a:latin typeface="var(--h4_family)"/>
                        </a:rPr>
                        <a:t>$87,495</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$89,245</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$91,030</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$92,850</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$94,707</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$96,602</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extLst>
                  <a:ext uri="{0D108BD9-81ED-4DB2-BD59-A6C34878D82A}">
                    <a16:rowId xmlns:a16="http://schemas.microsoft.com/office/drawing/2014/main" val="2452409818"/>
                  </a:ext>
                </a:extLst>
              </a:tr>
              <a:tr h="211202">
                <a:tc>
                  <a:txBody>
                    <a:bodyPr/>
                    <a:lstStyle/>
                    <a:p>
                      <a:pPr algn="ctr"/>
                      <a:r>
                        <a:rPr lang="en-US" sz="1400" b="0">
                          <a:effectLst/>
                          <a:latin typeface="var(--h4_family)"/>
                        </a:rPr>
                        <a:t>$90,871</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$92,688</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$94,542</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$96,433</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$98,362</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$100,329</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extLst>
                  <a:ext uri="{0D108BD9-81ED-4DB2-BD59-A6C34878D82A}">
                    <a16:rowId xmlns:a16="http://schemas.microsoft.com/office/drawing/2014/main" val="4010177648"/>
                  </a:ext>
                </a:extLst>
              </a:tr>
              <a:tr h="211202">
                <a:tc>
                  <a:txBody>
                    <a:bodyPr/>
                    <a:lstStyle/>
                    <a:p>
                      <a:pPr algn="ctr"/>
                      <a:r>
                        <a:rPr lang="en-US" sz="1400" b="0">
                          <a:effectLst/>
                          <a:latin typeface="var(--h4_family)"/>
                        </a:rPr>
                        <a:t>$94,248</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$96,133</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$98,056</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$100,017</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$102,017</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$104,057</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extLst>
                  <a:ext uri="{0D108BD9-81ED-4DB2-BD59-A6C34878D82A}">
                    <a16:rowId xmlns:a16="http://schemas.microsoft.com/office/drawing/2014/main" val="1068781952"/>
                  </a:ext>
                </a:extLst>
              </a:tr>
              <a:tr h="211202">
                <a:tc>
                  <a:txBody>
                    <a:bodyPr/>
                    <a:lstStyle/>
                    <a:p>
                      <a:pPr algn="ctr"/>
                      <a:r>
                        <a:rPr lang="en-US" sz="1400" b="0">
                          <a:effectLst/>
                          <a:latin typeface="var(--h4_family)"/>
                        </a:rPr>
                        <a:t>$97,628</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$99,581</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$101,572</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$103,604</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$105,676</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$107,789</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extLst>
                  <a:ext uri="{0D108BD9-81ED-4DB2-BD59-A6C34878D82A}">
                    <a16:rowId xmlns:a16="http://schemas.microsoft.com/office/drawing/2014/main" val="2770096301"/>
                  </a:ext>
                </a:extLst>
              </a:tr>
              <a:tr h="211202">
                <a:tc>
                  <a:txBody>
                    <a:bodyPr/>
                    <a:lstStyle/>
                    <a:p>
                      <a:pPr algn="ctr"/>
                      <a:r>
                        <a:rPr lang="en-US" sz="1400" b="0">
                          <a:effectLst/>
                          <a:latin typeface="var(--h4_family)"/>
                        </a:rPr>
                        <a:t>$101,043</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$103,064</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$105,125</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$107,228</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$109,372</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r>
                        <a:rPr lang="en-US" sz="1400" b="0">
                          <a:effectLst/>
                          <a:latin typeface="var(--h4_family)"/>
                        </a:rPr>
                        <a:t>$111,560</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5F3F0"/>
                    </a:solidFill>
                  </a:tcPr>
                </a:tc>
                <a:extLst>
                  <a:ext uri="{0D108BD9-81ED-4DB2-BD59-A6C34878D82A}">
                    <a16:rowId xmlns:a16="http://schemas.microsoft.com/office/drawing/2014/main" val="3406516131"/>
                  </a:ext>
                </a:extLst>
              </a:tr>
              <a:tr h="211202">
                <a:tc>
                  <a:txBody>
                    <a:bodyPr/>
                    <a:lstStyle/>
                    <a:p>
                      <a:pPr algn="ctr"/>
                      <a:r>
                        <a:rPr lang="en-US" sz="1400" b="0">
                          <a:effectLst/>
                          <a:latin typeface="var(--h4_family)"/>
                        </a:rPr>
                        <a:t>$104,461</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$106,550</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$108,681</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$110,855</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$113,072</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r>
                        <a:rPr lang="en-US" sz="1400" b="0">
                          <a:effectLst/>
                          <a:latin typeface="var(--h4_family)"/>
                        </a:rPr>
                        <a:t>$115,333</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10D958"/>
                      </a:solidFill>
                      <a:prstDash val="solid"/>
                      <a:round/>
                      <a:headEnd type="none" w="med" len="med"/>
                      <a:tailEnd type="none" w="med" len="med"/>
                    </a:lnB>
                    <a:solidFill>
                      <a:srgbClr val="FBF9F9"/>
                    </a:solidFill>
                  </a:tcPr>
                </a:tc>
                <a:extLst>
                  <a:ext uri="{0D108BD9-81ED-4DB2-BD59-A6C34878D82A}">
                    <a16:rowId xmlns:a16="http://schemas.microsoft.com/office/drawing/2014/main" val="1589285835"/>
                  </a:ext>
                </a:extLst>
              </a:tr>
              <a:tr h="211202">
                <a:tc>
                  <a:txBody>
                    <a:bodyPr/>
                    <a:lstStyle/>
                    <a:p>
                      <a:pPr algn="ctr"/>
                      <a:r>
                        <a:rPr lang="en-US" sz="1400" b="0">
                          <a:effectLst/>
                          <a:latin typeface="var(--h4_family)"/>
                        </a:rPr>
                        <a:t>$108,683</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70DF58"/>
                      </a:solidFill>
                      <a:prstDash val="solid"/>
                      <a:round/>
                      <a:headEnd type="none" w="med" len="med"/>
                      <a:tailEnd type="none" w="med" len="med"/>
                    </a:lnB>
                    <a:solidFill>
                      <a:srgbClr val="F5F3F0"/>
                    </a:solidFill>
                  </a:tcPr>
                </a:tc>
                <a:tc>
                  <a:txBody>
                    <a:bodyPr/>
                    <a:lstStyle/>
                    <a:p>
                      <a:pPr algn="ctr"/>
                      <a:r>
                        <a:rPr lang="en-US" sz="1400" b="0">
                          <a:effectLst/>
                          <a:latin typeface="var(--h4_family)"/>
                        </a:rPr>
                        <a:t>$110,857</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70DF58"/>
                      </a:solidFill>
                      <a:prstDash val="solid"/>
                      <a:round/>
                      <a:headEnd type="none" w="med" len="med"/>
                      <a:tailEnd type="none" w="med" len="med"/>
                    </a:lnB>
                    <a:solidFill>
                      <a:srgbClr val="F5F3F0"/>
                    </a:solidFill>
                  </a:tcPr>
                </a:tc>
                <a:tc>
                  <a:txBody>
                    <a:bodyPr/>
                    <a:lstStyle/>
                    <a:p>
                      <a:pPr algn="ctr"/>
                      <a:r>
                        <a:rPr lang="en-US" sz="1400" b="0">
                          <a:effectLst/>
                          <a:latin typeface="var(--h4_family)"/>
                        </a:rPr>
                        <a:t>$113,074</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70DF58"/>
                      </a:solidFill>
                      <a:prstDash val="solid"/>
                      <a:round/>
                      <a:headEnd type="none" w="med" len="med"/>
                      <a:tailEnd type="none" w="med" len="med"/>
                    </a:lnB>
                    <a:solidFill>
                      <a:srgbClr val="F5F3F0"/>
                    </a:solidFill>
                  </a:tcPr>
                </a:tc>
                <a:tc>
                  <a:txBody>
                    <a:bodyPr/>
                    <a:lstStyle/>
                    <a:p>
                      <a:pPr algn="ctr"/>
                      <a:r>
                        <a:rPr lang="en-US" sz="1400" b="0">
                          <a:effectLst/>
                          <a:latin typeface="var(--h4_family)"/>
                        </a:rPr>
                        <a:t>$115,335</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70DF58"/>
                      </a:solidFill>
                      <a:prstDash val="solid"/>
                      <a:round/>
                      <a:headEnd type="none" w="med" len="med"/>
                      <a:tailEnd type="none" w="med" len="med"/>
                    </a:lnB>
                    <a:solidFill>
                      <a:srgbClr val="F5F3F0"/>
                    </a:solidFill>
                  </a:tcPr>
                </a:tc>
                <a:tc>
                  <a:txBody>
                    <a:bodyPr/>
                    <a:lstStyle/>
                    <a:p>
                      <a:pPr algn="ctr"/>
                      <a:r>
                        <a:rPr lang="en-US" sz="1400" b="0">
                          <a:effectLst/>
                          <a:latin typeface="var(--h4_family)"/>
                        </a:rPr>
                        <a:t>$117,642</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70DF58"/>
                      </a:solidFill>
                      <a:prstDash val="solid"/>
                      <a:round/>
                      <a:headEnd type="none" w="med" len="med"/>
                      <a:tailEnd type="none" w="med" len="med"/>
                    </a:lnB>
                    <a:solidFill>
                      <a:srgbClr val="F5F3F0"/>
                    </a:solidFill>
                  </a:tcPr>
                </a:tc>
                <a:tc>
                  <a:txBody>
                    <a:bodyPr/>
                    <a:lstStyle/>
                    <a:p>
                      <a:pPr algn="ctr"/>
                      <a:r>
                        <a:rPr lang="en-US" sz="1400" b="0">
                          <a:effectLst/>
                          <a:latin typeface="var(--h4_family)"/>
                        </a:rPr>
                        <a:t>$119,995</a:t>
                      </a: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70DF58"/>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10D958"/>
                      </a:solidFill>
                      <a:prstDash val="solid"/>
                      <a:round/>
                      <a:headEnd type="none" w="med" len="med"/>
                      <a:tailEnd type="none" w="med" len="med"/>
                    </a:lnL>
                    <a:lnR w="12700" cap="flat" cmpd="sng" algn="ctr">
                      <a:solidFill>
                        <a:srgbClr val="10D958"/>
                      </a:solidFill>
                      <a:prstDash val="solid"/>
                      <a:round/>
                      <a:headEnd type="none" w="med" len="med"/>
                      <a:tailEnd type="none" w="med" len="med"/>
                    </a:lnR>
                    <a:lnT w="12700" cap="flat" cmpd="sng" algn="ctr">
                      <a:solidFill>
                        <a:srgbClr val="10D958"/>
                      </a:solidFill>
                      <a:prstDash val="solid"/>
                      <a:round/>
                      <a:headEnd type="none" w="med" len="med"/>
                      <a:tailEnd type="none" w="med" len="med"/>
                    </a:lnT>
                    <a:lnB w="12700" cap="flat" cmpd="sng" algn="ctr">
                      <a:solidFill>
                        <a:srgbClr val="70DF58"/>
                      </a:solidFill>
                      <a:prstDash val="solid"/>
                      <a:round/>
                      <a:headEnd type="none" w="med" len="med"/>
                      <a:tailEnd type="none" w="med" len="med"/>
                    </a:lnB>
                    <a:solidFill>
                      <a:srgbClr val="F5F3F0"/>
                    </a:solidFill>
                  </a:tcPr>
                </a:tc>
                <a:extLst>
                  <a:ext uri="{0D108BD9-81ED-4DB2-BD59-A6C34878D82A}">
                    <a16:rowId xmlns:a16="http://schemas.microsoft.com/office/drawing/2014/main" val="2884563837"/>
                  </a:ext>
                </a:extLst>
              </a:tr>
              <a:tr h="211202">
                <a:tc>
                  <a:txBody>
                    <a:bodyPr/>
                    <a:lstStyle/>
                    <a:p>
                      <a:pPr algn="ctr"/>
                      <a:r>
                        <a:rPr lang="en-US" sz="1400" b="0">
                          <a:effectLst/>
                          <a:latin typeface="var(--h4_family)"/>
                        </a:rPr>
                        <a:t>$112,905</a:t>
                      </a:r>
                    </a:p>
                  </a:txBody>
                  <a:tcPr marL="0" marR="0" marT="0" marB="0" anchor="ctr">
                    <a:lnL w="12700" cap="flat" cmpd="sng" algn="ctr">
                      <a:solidFill>
                        <a:srgbClr val="70DF58"/>
                      </a:solidFill>
                      <a:prstDash val="solid"/>
                      <a:round/>
                      <a:headEnd type="none" w="med" len="med"/>
                      <a:tailEnd type="none" w="med" len="med"/>
                    </a:lnL>
                    <a:lnR w="12700" cap="flat" cmpd="sng" algn="ctr">
                      <a:solidFill>
                        <a:srgbClr val="70DF58"/>
                      </a:solidFill>
                      <a:prstDash val="solid"/>
                      <a:round/>
                      <a:headEnd type="none" w="med" len="med"/>
                      <a:tailEnd type="none" w="med" len="med"/>
                    </a:lnR>
                    <a:lnT w="12700" cap="flat" cmpd="sng" algn="ctr">
                      <a:solidFill>
                        <a:srgbClr val="70DF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r>
                        <a:rPr lang="en-US" sz="1400" b="0">
                          <a:effectLst/>
                          <a:latin typeface="var(--h4_family)"/>
                        </a:rPr>
                        <a:t>$115,163</a:t>
                      </a:r>
                    </a:p>
                  </a:txBody>
                  <a:tcPr marL="0" marR="0" marT="0" marB="0" anchor="ctr">
                    <a:lnL w="12700" cap="flat" cmpd="sng" algn="ctr">
                      <a:solidFill>
                        <a:srgbClr val="70DF58"/>
                      </a:solidFill>
                      <a:prstDash val="solid"/>
                      <a:round/>
                      <a:headEnd type="none" w="med" len="med"/>
                      <a:tailEnd type="none" w="med" len="med"/>
                    </a:lnL>
                    <a:lnR w="12700" cap="flat" cmpd="sng" algn="ctr">
                      <a:solidFill>
                        <a:srgbClr val="70DF58"/>
                      </a:solidFill>
                      <a:prstDash val="solid"/>
                      <a:round/>
                      <a:headEnd type="none" w="med" len="med"/>
                      <a:tailEnd type="none" w="med" len="med"/>
                    </a:lnR>
                    <a:lnT w="12700" cap="flat" cmpd="sng" algn="ctr">
                      <a:solidFill>
                        <a:srgbClr val="70DF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r>
                        <a:rPr lang="en-US" sz="1400" b="0">
                          <a:effectLst/>
                          <a:latin typeface="var(--h4_family)"/>
                        </a:rPr>
                        <a:t>$117,466</a:t>
                      </a:r>
                    </a:p>
                  </a:txBody>
                  <a:tcPr marL="0" marR="0" marT="0" marB="0" anchor="ctr">
                    <a:lnL w="12700" cap="flat" cmpd="sng" algn="ctr">
                      <a:solidFill>
                        <a:srgbClr val="70DF58"/>
                      </a:solidFill>
                      <a:prstDash val="solid"/>
                      <a:round/>
                      <a:headEnd type="none" w="med" len="med"/>
                      <a:tailEnd type="none" w="med" len="med"/>
                    </a:lnL>
                    <a:lnR w="12700" cap="flat" cmpd="sng" algn="ctr">
                      <a:solidFill>
                        <a:srgbClr val="70DF58"/>
                      </a:solidFill>
                      <a:prstDash val="solid"/>
                      <a:round/>
                      <a:headEnd type="none" w="med" len="med"/>
                      <a:tailEnd type="none" w="med" len="med"/>
                    </a:lnR>
                    <a:lnT w="12700" cap="flat" cmpd="sng" algn="ctr">
                      <a:solidFill>
                        <a:srgbClr val="70DF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r>
                        <a:rPr lang="en-US" sz="1400" b="0">
                          <a:effectLst/>
                          <a:latin typeface="var(--h4_family)"/>
                        </a:rPr>
                        <a:t>$119,816</a:t>
                      </a:r>
                    </a:p>
                  </a:txBody>
                  <a:tcPr marL="0" marR="0" marT="0" marB="0" anchor="ctr">
                    <a:lnL w="12700" cap="flat" cmpd="sng" algn="ctr">
                      <a:solidFill>
                        <a:srgbClr val="70DF58"/>
                      </a:solidFill>
                      <a:prstDash val="solid"/>
                      <a:round/>
                      <a:headEnd type="none" w="med" len="med"/>
                      <a:tailEnd type="none" w="med" len="med"/>
                    </a:lnL>
                    <a:lnR w="12700" cap="flat" cmpd="sng" algn="ctr">
                      <a:solidFill>
                        <a:srgbClr val="70DF58"/>
                      </a:solidFill>
                      <a:prstDash val="solid"/>
                      <a:round/>
                      <a:headEnd type="none" w="med" len="med"/>
                      <a:tailEnd type="none" w="med" len="med"/>
                    </a:lnR>
                    <a:lnT w="12700" cap="flat" cmpd="sng" algn="ctr">
                      <a:solidFill>
                        <a:srgbClr val="70DF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r>
                        <a:rPr lang="en-US" sz="1400" b="0">
                          <a:effectLst/>
                          <a:latin typeface="var(--h4_family)"/>
                        </a:rPr>
                        <a:t>$122,212</a:t>
                      </a:r>
                    </a:p>
                  </a:txBody>
                  <a:tcPr marL="0" marR="0" marT="0" marB="0" anchor="ctr">
                    <a:lnL w="12700" cap="flat" cmpd="sng" algn="ctr">
                      <a:solidFill>
                        <a:srgbClr val="70DF58"/>
                      </a:solidFill>
                      <a:prstDash val="solid"/>
                      <a:round/>
                      <a:headEnd type="none" w="med" len="med"/>
                      <a:tailEnd type="none" w="med" len="med"/>
                    </a:lnL>
                    <a:lnR w="12700" cap="flat" cmpd="sng" algn="ctr">
                      <a:solidFill>
                        <a:srgbClr val="70DF58"/>
                      </a:solidFill>
                      <a:prstDash val="solid"/>
                      <a:round/>
                      <a:headEnd type="none" w="med" len="med"/>
                      <a:tailEnd type="none" w="med" len="med"/>
                    </a:lnR>
                    <a:lnT w="12700" cap="flat" cmpd="sng" algn="ctr">
                      <a:solidFill>
                        <a:srgbClr val="70DF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r>
                        <a:rPr lang="en-US" sz="1400" b="0">
                          <a:effectLst/>
                          <a:latin typeface="var(--h4_family)"/>
                        </a:rPr>
                        <a:t>$124,656</a:t>
                      </a:r>
                    </a:p>
                  </a:txBody>
                  <a:tcPr marL="0" marR="0" marT="0" marB="0" anchor="ctr">
                    <a:lnL w="12700" cap="flat" cmpd="sng" algn="ctr">
                      <a:solidFill>
                        <a:srgbClr val="70DF58"/>
                      </a:solidFill>
                      <a:prstDash val="solid"/>
                      <a:round/>
                      <a:headEnd type="none" w="med" len="med"/>
                      <a:tailEnd type="none" w="med" len="med"/>
                    </a:lnL>
                    <a:lnR w="12700" cap="flat" cmpd="sng" algn="ctr">
                      <a:solidFill>
                        <a:srgbClr val="70DF58"/>
                      </a:solidFill>
                      <a:prstDash val="solid"/>
                      <a:round/>
                      <a:headEnd type="none" w="med" len="med"/>
                      <a:tailEnd type="none" w="med" len="med"/>
                    </a:lnR>
                    <a:lnT w="12700" cap="flat" cmpd="sng" algn="ctr">
                      <a:solidFill>
                        <a:srgbClr val="70DF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70DF58"/>
                      </a:solidFill>
                      <a:prstDash val="solid"/>
                      <a:round/>
                      <a:headEnd type="none" w="med" len="med"/>
                      <a:tailEnd type="none" w="med" len="med"/>
                    </a:lnL>
                    <a:lnR w="12700" cap="flat" cmpd="sng" algn="ctr">
                      <a:solidFill>
                        <a:srgbClr val="70DF58"/>
                      </a:solidFill>
                      <a:prstDash val="solid"/>
                      <a:round/>
                      <a:headEnd type="none" w="med" len="med"/>
                      <a:tailEnd type="none" w="med" len="med"/>
                    </a:lnR>
                    <a:lnT w="12700" cap="flat" cmpd="sng" algn="ctr">
                      <a:solidFill>
                        <a:srgbClr val="70DF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extLst>
                  <a:ext uri="{0D108BD9-81ED-4DB2-BD59-A6C34878D82A}">
                    <a16:rowId xmlns:a16="http://schemas.microsoft.com/office/drawing/2014/main" val="1080681762"/>
                  </a:ext>
                </a:extLst>
              </a:tr>
              <a:tr h="211202">
                <a:tc>
                  <a:txBody>
                    <a:bodyPr/>
                    <a:lstStyle/>
                    <a:p>
                      <a:pPr algn="ctr"/>
                      <a:r>
                        <a:rPr lang="en-US" sz="1400" b="0">
                          <a:effectLst/>
                          <a:latin typeface="var(--h4_family)"/>
                        </a:rPr>
                        <a:t>$117,120</a:t>
                      </a: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10DE58"/>
                      </a:solidFill>
                      <a:prstDash val="solid"/>
                      <a:round/>
                      <a:headEnd type="none" w="med" len="med"/>
                      <a:tailEnd type="none" w="med" len="med"/>
                    </a:lnB>
                    <a:solidFill>
                      <a:srgbClr val="F5F3F0"/>
                    </a:solidFill>
                  </a:tcPr>
                </a:tc>
                <a:tc>
                  <a:txBody>
                    <a:bodyPr/>
                    <a:lstStyle/>
                    <a:p>
                      <a:pPr algn="ctr"/>
                      <a:r>
                        <a:rPr lang="en-US" sz="1400" b="0">
                          <a:effectLst/>
                          <a:latin typeface="var(--h4_family)"/>
                        </a:rPr>
                        <a:t>$119,462</a:t>
                      </a: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10DE58"/>
                      </a:solidFill>
                      <a:prstDash val="solid"/>
                      <a:round/>
                      <a:headEnd type="none" w="med" len="med"/>
                      <a:tailEnd type="none" w="med" len="med"/>
                    </a:lnB>
                    <a:solidFill>
                      <a:srgbClr val="F5F3F0"/>
                    </a:solidFill>
                  </a:tcPr>
                </a:tc>
                <a:tc>
                  <a:txBody>
                    <a:bodyPr/>
                    <a:lstStyle/>
                    <a:p>
                      <a:pPr algn="ctr"/>
                      <a:r>
                        <a:rPr lang="en-US" sz="1400" b="0">
                          <a:effectLst/>
                          <a:latin typeface="var(--h4_family)"/>
                        </a:rPr>
                        <a:t>$121,852</a:t>
                      </a: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10DE58"/>
                      </a:solidFill>
                      <a:prstDash val="solid"/>
                      <a:round/>
                      <a:headEnd type="none" w="med" len="med"/>
                      <a:tailEnd type="none" w="med" len="med"/>
                    </a:lnB>
                    <a:solidFill>
                      <a:srgbClr val="F5F3F0"/>
                    </a:solidFill>
                  </a:tcPr>
                </a:tc>
                <a:tc>
                  <a:txBody>
                    <a:bodyPr/>
                    <a:lstStyle/>
                    <a:p>
                      <a:pPr algn="ctr"/>
                      <a:r>
                        <a:rPr lang="en-US" sz="1400" b="0">
                          <a:effectLst/>
                          <a:latin typeface="var(--h4_family)"/>
                        </a:rPr>
                        <a:t>$124,289</a:t>
                      </a: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10DE58"/>
                      </a:solidFill>
                      <a:prstDash val="solid"/>
                      <a:round/>
                      <a:headEnd type="none" w="med" len="med"/>
                      <a:tailEnd type="none" w="med" len="med"/>
                    </a:lnB>
                    <a:solidFill>
                      <a:srgbClr val="F5F3F0"/>
                    </a:solidFill>
                  </a:tcPr>
                </a:tc>
                <a:tc>
                  <a:txBody>
                    <a:bodyPr/>
                    <a:lstStyle/>
                    <a:p>
                      <a:pPr algn="ctr"/>
                      <a:r>
                        <a:rPr lang="en-US" sz="1400" b="0">
                          <a:effectLst/>
                          <a:latin typeface="var(--h4_family)"/>
                        </a:rPr>
                        <a:t>$126,774</a:t>
                      </a: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10DE58"/>
                      </a:solidFill>
                      <a:prstDash val="solid"/>
                      <a:round/>
                      <a:headEnd type="none" w="med" len="med"/>
                      <a:tailEnd type="none" w="med" len="med"/>
                    </a:lnB>
                    <a:solidFill>
                      <a:srgbClr val="F5F3F0"/>
                    </a:solidFill>
                  </a:tcPr>
                </a:tc>
                <a:tc>
                  <a:txBody>
                    <a:bodyPr/>
                    <a:lstStyle/>
                    <a:p>
                      <a:pPr algn="ctr"/>
                      <a:r>
                        <a:rPr lang="en-US" sz="1400" b="0">
                          <a:effectLst/>
                          <a:latin typeface="var(--h4_family)"/>
                        </a:rPr>
                        <a:t>$129,310</a:t>
                      </a: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10DE58"/>
                      </a:solidFill>
                      <a:prstDash val="solid"/>
                      <a:round/>
                      <a:headEnd type="none" w="med" len="med"/>
                      <a:tailEnd type="none" w="med" len="med"/>
                    </a:lnB>
                    <a:solidFill>
                      <a:srgbClr val="F5F3F0"/>
                    </a:solidFill>
                  </a:tcPr>
                </a:tc>
                <a:tc>
                  <a:txBody>
                    <a:bodyPr/>
                    <a:lstStyle/>
                    <a:p>
                      <a:pPr algn="ctr"/>
                      <a:r>
                        <a:rPr lang="en-US" sz="1400" b="0" dirty="0">
                          <a:effectLst/>
                          <a:latin typeface="var(--h4_family)"/>
                        </a:rPr>
                        <a:t>5</a:t>
                      </a:r>
                      <a:r>
                        <a:rPr lang="en-US" sz="1400" b="0" baseline="30000" dirty="0">
                          <a:effectLst/>
                          <a:latin typeface="var(--h4_family)"/>
                        </a:rPr>
                        <a:t>th</a:t>
                      </a:r>
                      <a:r>
                        <a:rPr lang="en-US" sz="1400" b="0" dirty="0">
                          <a:effectLst/>
                          <a:latin typeface="var(--h4_family)"/>
                        </a:rPr>
                        <a:t>  </a:t>
                      </a:r>
                      <a:r>
                        <a:rPr lang="en-US" sz="1400" b="0" dirty="0" err="1">
                          <a:effectLst/>
                          <a:latin typeface="var(--h4_family)"/>
                        </a:rPr>
                        <a:t>yr</a:t>
                      </a:r>
                      <a:r>
                        <a:rPr lang="en-US" sz="1400" b="0" dirty="0">
                          <a:effectLst/>
                          <a:latin typeface="var(--h4_family)"/>
                        </a:rPr>
                        <a:t> step</a:t>
                      </a: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10DE58"/>
                      </a:solidFill>
                      <a:prstDash val="solid"/>
                      <a:round/>
                      <a:headEnd type="none" w="med" len="med"/>
                      <a:tailEnd type="none" w="med" len="med"/>
                    </a:lnB>
                    <a:solidFill>
                      <a:srgbClr val="F5F3F0"/>
                    </a:solidFill>
                  </a:tcPr>
                </a:tc>
                <a:extLst>
                  <a:ext uri="{0D108BD9-81ED-4DB2-BD59-A6C34878D82A}">
                    <a16:rowId xmlns:a16="http://schemas.microsoft.com/office/drawing/2014/main" val="2707039887"/>
                  </a:ext>
                </a:extLst>
              </a:tr>
              <a:tr h="211202">
                <a:tc>
                  <a:txBody>
                    <a:bodyPr/>
                    <a:lstStyle/>
                    <a:p>
                      <a:pPr algn="ctr"/>
                      <a:r>
                        <a:rPr lang="en-US" sz="1400" b="1">
                          <a:effectLst/>
                          <a:latin typeface="var(--h6_family)"/>
                        </a:rPr>
                        <a:t>$120,450</a:t>
                      </a:r>
                      <a:endParaRPr lang="en-US" sz="1400" b="0">
                        <a:effectLst/>
                        <a:latin typeface="var(--h4_family)"/>
                      </a:endParaRPr>
                    </a:p>
                  </a:txBody>
                  <a:tcPr marL="0" marR="0" marT="0" marB="0" anchor="ctr">
                    <a:lnL w="12700" cap="flat" cmpd="sng" algn="ctr">
                      <a:solidFill>
                        <a:srgbClr val="10DE58"/>
                      </a:solidFill>
                      <a:prstDash val="solid"/>
                      <a:round/>
                      <a:headEnd type="none" w="med" len="med"/>
                      <a:tailEnd type="none" w="med" len="med"/>
                    </a:lnL>
                    <a:lnR w="12700" cap="flat" cmpd="sng" algn="ctr">
                      <a:solidFill>
                        <a:srgbClr val="10DE58"/>
                      </a:solidFill>
                      <a:prstDash val="solid"/>
                      <a:round/>
                      <a:headEnd type="none" w="med" len="med"/>
                      <a:tailEnd type="none" w="med" len="med"/>
                    </a:lnR>
                    <a:lnT w="12700" cap="flat" cmpd="sng" algn="ctr">
                      <a:solidFill>
                        <a:srgbClr val="10DE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r>
                        <a:rPr lang="en-US" sz="1400" b="1">
                          <a:effectLst/>
                          <a:latin typeface="var(--h6_family)"/>
                        </a:rPr>
                        <a:t>$122,859</a:t>
                      </a:r>
                      <a:endParaRPr lang="en-US" sz="1400" b="0">
                        <a:effectLst/>
                        <a:latin typeface="var(--h4_family)"/>
                      </a:endParaRPr>
                    </a:p>
                  </a:txBody>
                  <a:tcPr marL="0" marR="0" marT="0" marB="0" anchor="ctr">
                    <a:lnL w="12700" cap="flat" cmpd="sng" algn="ctr">
                      <a:solidFill>
                        <a:srgbClr val="10DE58"/>
                      </a:solidFill>
                      <a:prstDash val="solid"/>
                      <a:round/>
                      <a:headEnd type="none" w="med" len="med"/>
                      <a:tailEnd type="none" w="med" len="med"/>
                    </a:lnL>
                    <a:lnR w="12700" cap="flat" cmpd="sng" algn="ctr">
                      <a:solidFill>
                        <a:srgbClr val="10DE58"/>
                      </a:solidFill>
                      <a:prstDash val="solid"/>
                      <a:round/>
                      <a:headEnd type="none" w="med" len="med"/>
                      <a:tailEnd type="none" w="med" len="med"/>
                    </a:lnR>
                    <a:lnT w="12700" cap="flat" cmpd="sng" algn="ctr">
                      <a:solidFill>
                        <a:srgbClr val="10DE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r>
                        <a:rPr lang="en-US" sz="1400" b="1">
                          <a:effectLst/>
                          <a:latin typeface="var(--h6_family)"/>
                        </a:rPr>
                        <a:t>$125,316</a:t>
                      </a:r>
                      <a:endParaRPr lang="en-US" sz="1400" b="0">
                        <a:effectLst/>
                        <a:latin typeface="var(--h4_family)"/>
                      </a:endParaRPr>
                    </a:p>
                  </a:txBody>
                  <a:tcPr marL="0" marR="0" marT="0" marB="0" anchor="ctr">
                    <a:lnL w="12700" cap="flat" cmpd="sng" algn="ctr">
                      <a:solidFill>
                        <a:srgbClr val="10DE58"/>
                      </a:solidFill>
                      <a:prstDash val="solid"/>
                      <a:round/>
                      <a:headEnd type="none" w="med" len="med"/>
                      <a:tailEnd type="none" w="med" len="med"/>
                    </a:lnL>
                    <a:lnR w="12700" cap="flat" cmpd="sng" algn="ctr">
                      <a:solidFill>
                        <a:srgbClr val="10DE58"/>
                      </a:solidFill>
                      <a:prstDash val="solid"/>
                      <a:round/>
                      <a:headEnd type="none" w="med" len="med"/>
                      <a:tailEnd type="none" w="med" len="med"/>
                    </a:lnR>
                    <a:lnT w="12700" cap="flat" cmpd="sng" algn="ctr">
                      <a:solidFill>
                        <a:srgbClr val="10DE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r>
                        <a:rPr lang="en-US" sz="1400" b="1">
                          <a:effectLst/>
                          <a:latin typeface="var(--h6_family)"/>
                        </a:rPr>
                        <a:t>$127,823</a:t>
                      </a:r>
                      <a:endParaRPr lang="en-US" sz="1400" b="0">
                        <a:effectLst/>
                        <a:latin typeface="var(--h4_family)"/>
                      </a:endParaRPr>
                    </a:p>
                  </a:txBody>
                  <a:tcPr marL="0" marR="0" marT="0" marB="0" anchor="ctr">
                    <a:lnL w="12700" cap="flat" cmpd="sng" algn="ctr">
                      <a:solidFill>
                        <a:srgbClr val="10DE58"/>
                      </a:solidFill>
                      <a:prstDash val="solid"/>
                      <a:round/>
                      <a:headEnd type="none" w="med" len="med"/>
                      <a:tailEnd type="none" w="med" len="med"/>
                    </a:lnL>
                    <a:lnR w="12700" cap="flat" cmpd="sng" algn="ctr">
                      <a:solidFill>
                        <a:srgbClr val="10DE58"/>
                      </a:solidFill>
                      <a:prstDash val="solid"/>
                      <a:round/>
                      <a:headEnd type="none" w="med" len="med"/>
                      <a:tailEnd type="none" w="med" len="med"/>
                    </a:lnR>
                    <a:lnT w="12700" cap="flat" cmpd="sng" algn="ctr">
                      <a:solidFill>
                        <a:srgbClr val="10DE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r>
                        <a:rPr lang="en-US" sz="1400" b="1">
                          <a:effectLst/>
                          <a:latin typeface="var(--h6_family)"/>
                        </a:rPr>
                        <a:t>$130,379</a:t>
                      </a:r>
                      <a:endParaRPr lang="en-US" sz="1400" b="0">
                        <a:effectLst/>
                        <a:latin typeface="var(--h4_family)"/>
                      </a:endParaRPr>
                    </a:p>
                  </a:txBody>
                  <a:tcPr marL="0" marR="0" marT="0" marB="0" anchor="ctr">
                    <a:lnL w="12700" cap="flat" cmpd="sng" algn="ctr">
                      <a:solidFill>
                        <a:srgbClr val="10DE58"/>
                      </a:solidFill>
                      <a:prstDash val="solid"/>
                      <a:round/>
                      <a:headEnd type="none" w="med" len="med"/>
                      <a:tailEnd type="none" w="med" len="med"/>
                    </a:lnL>
                    <a:lnR w="12700" cap="flat" cmpd="sng" algn="ctr">
                      <a:solidFill>
                        <a:srgbClr val="10DE58"/>
                      </a:solidFill>
                      <a:prstDash val="solid"/>
                      <a:round/>
                      <a:headEnd type="none" w="med" len="med"/>
                      <a:tailEnd type="none" w="med" len="med"/>
                    </a:lnR>
                    <a:lnT w="12700" cap="flat" cmpd="sng" algn="ctr">
                      <a:solidFill>
                        <a:srgbClr val="10DE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r>
                        <a:rPr lang="en-US" sz="1400" b="1">
                          <a:effectLst/>
                          <a:latin typeface="var(--h6_family)"/>
                        </a:rPr>
                        <a:t>$132,987</a:t>
                      </a:r>
                      <a:endParaRPr lang="en-US" sz="1400" b="0">
                        <a:effectLst/>
                        <a:latin typeface="var(--h4_family)"/>
                      </a:endParaRPr>
                    </a:p>
                  </a:txBody>
                  <a:tcPr marL="0" marR="0" marT="0" marB="0" anchor="ctr">
                    <a:lnL w="12700" cap="flat" cmpd="sng" algn="ctr">
                      <a:solidFill>
                        <a:srgbClr val="10DE58"/>
                      </a:solidFill>
                      <a:prstDash val="solid"/>
                      <a:round/>
                      <a:headEnd type="none" w="med" len="med"/>
                      <a:tailEnd type="none" w="med" len="med"/>
                    </a:lnL>
                    <a:lnR w="12700" cap="flat" cmpd="sng" algn="ctr">
                      <a:solidFill>
                        <a:srgbClr val="10DE58"/>
                      </a:solidFill>
                      <a:prstDash val="solid"/>
                      <a:round/>
                      <a:headEnd type="none" w="med" len="med"/>
                      <a:tailEnd type="none" w="med" len="med"/>
                    </a:lnR>
                    <a:lnT w="12700" cap="flat" cmpd="sng" algn="ctr">
                      <a:solidFill>
                        <a:srgbClr val="10DE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BF9F9"/>
                    </a:solidFill>
                  </a:tcPr>
                </a:tc>
                <a:tc>
                  <a:txBody>
                    <a:bodyPr/>
                    <a:lstStyle/>
                    <a:p>
                      <a:pPr algn="ctr"/>
                      <a:r>
                        <a:rPr lang="en-US" sz="1400" b="0" dirty="0">
                          <a:effectLst/>
                          <a:latin typeface="var(--h4_family)"/>
                        </a:rPr>
                        <a:t>2nd </a:t>
                      </a:r>
                      <a:r>
                        <a:rPr lang="en-US" sz="1400" b="0" dirty="0" err="1">
                          <a:effectLst/>
                          <a:latin typeface="var(--h4_family)"/>
                        </a:rPr>
                        <a:t>yr</a:t>
                      </a:r>
                      <a:r>
                        <a:rPr lang="en-US" sz="1400" b="0" dirty="0">
                          <a:effectLst/>
                          <a:latin typeface="var(--h4_family)"/>
                        </a:rPr>
                        <a:t> step</a:t>
                      </a:r>
                    </a:p>
                  </a:txBody>
                  <a:tcPr marL="0" marR="0" marT="0" marB="0" anchor="ctr">
                    <a:lnL w="12700" cap="flat" cmpd="sng" algn="ctr">
                      <a:solidFill>
                        <a:srgbClr val="10DE58"/>
                      </a:solidFill>
                      <a:prstDash val="solid"/>
                      <a:round/>
                      <a:headEnd type="none" w="med" len="med"/>
                      <a:tailEnd type="none" w="med" len="med"/>
                    </a:lnL>
                    <a:lnR w="12700" cap="flat" cmpd="sng" algn="ctr">
                      <a:solidFill>
                        <a:srgbClr val="10DE58"/>
                      </a:solidFill>
                      <a:prstDash val="solid"/>
                      <a:round/>
                      <a:headEnd type="none" w="med" len="med"/>
                      <a:tailEnd type="none" w="med" len="med"/>
                    </a:lnR>
                    <a:lnT w="12700" cap="flat" cmpd="sng" algn="ctr">
                      <a:solidFill>
                        <a:srgbClr val="10DE58"/>
                      </a:solidFill>
                      <a:prstDash val="solid"/>
                      <a:round/>
                      <a:headEnd type="none" w="med" len="med"/>
                      <a:tailEnd type="none" w="med" len="med"/>
                    </a:lnT>
                    <a:lnB w="12700" cap="flat" cmpd="sng" algn="ctr">
                      <a:solidFill>
                        <a:srgbClr val="10DE58"/>
                      </a:solidFill>
                      <a:prstDash val="solid"/>
                      <a:round/>
                      <a:headEnd type="none" w="med" len="med"/>
                      <a:tailEnd type="none" w="med" len="med"/>
                    </a:lnB>
                    <a:solidFill>
                      <a:srgbClr val="FBF9F9"/>
                    </a:solidFill>
                  </a:tcPr>
                </a:tc>
                <a:extLst>
                  <a:ext uri="{0D108BD9-81ED-4DB2-BD59-A6C34878D82A}">
                    <a16:rowId xmlns:a16="http://schemas.microsoft.com/office/drawing/2014/main" val="3360410628"/>
                  </a:ext>
                </a:extLst>
              </a:tr>
              <a:tr h="281603">
                <a:tc>
                  <a:txBody>
                    <a:bodyPr/>
                    <a:lstStyle/>
                    <a:p>
                      <a:pPr algn="ctr"/>
                      <a:r>
                        <a:rPr lang="en-US" sz="1400" b="1">
                          <a:effectLst/>
                          <a:latin typeface="var(--h6_family)"/>
                        </a:rPr>
                        <a:t>$128,485</a:t>
                      </a:r>
                      <a:endParaRPr lang="en-US" sz="1400" b="0">
                        <a:effectLst/>
                        <a:latin typeface="var(--h4_family)"/>
                      </a:endParaRP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5F3F0"/>
                    </a:solidFill>
                  </a:tcPr>
                </a:tc>
                <a:tc>
                  <a:txBody>
                    <a:bodyPr/>
                    <a:lstStyle/>
                    <a:p>
                      <a:pPr algn="ctr"/>
                      <a:r>
                        <a:rPr lang="en-US" sz="1400" b="1">
                          <a:effectLst/>
                          <a:latin typeface="var(--h6_family)"/>
                        </a:rPr>
                        <a:t>$131,055</a:t>
                      </a:r>
                      <a:endParaRPr lang="en-US" sz="1400" b="0">
                        <a:effectLst/>
                        <a:latin typeface="var(--h4_family)"/>
                      </a:endParaRP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5F3F0"/>
                    </a:solidFill>
                  </a:tcPr>
                </a:tc>
                <a:tc>
                  <a:txBody>
                    <a:bodyPr/>
                    <a:lstStyle/>
                    <a:p>
                      <a:pPr algn="ctr"/>
                      <a:r>
                        <a:rPr lang="en-US" sz="1400" b="1">
                          <a:effectLst/>
                          <a:latin typeface="var(--h6_family)"/>
                        </a:rPr>
                        <a:t>$133,676</a:t>
                      </a:r>
                      <a:endParaRPr lang="en-US" sz="1400" b="0">
                        <a:effectLst/>
                        <a:latin typeface="var(--h4_family)"/>
                      </a:endParaRP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5F3F0"/>
                    </a:solidFill>
                  </a:tcPr>
                </a:tc>
                <a:tc>
                  <a:txBody>
                    <a:bodyPr/>
                    <a:lstStyle/>
                    <a:p>
                      <a:pPr algn="ctr"/>
                      <a:r>
                        <a:rPr lang="en-US" sz="1400" b="1">
                          <a:effectLst/>
                          <a:latin typeface="var(--h6_family)"/>
                        </a:rPr>
                        <a:t>$136,349</a:t>
                      </a:r>
                      <a:endParaRPr lang="en-US" sz="1400" b="0">
                        <a:effectLst/>
                        <a:latin typeface="var(--h4_family)"/>
                      </a:endParaRP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5F3F0"/>
                    </a:solidFill>
                  </a:tcPr>
                </a:tc>
                <a:tc>
                  <a:txBody>
                    <a:bodyPr/>
                    <a:lstStyle/>
                    <a:p>
                      <a:pPr algn="ctr"/>
                      <a:r>
                        <a:rPr lang="en-US" sz="1400" b="1">
                          <a:effectLst/>
                          <a:latin typeface="var(--h6_family)"/>
                        </a:rPr>
                        <a:t>$139,076</a:t>
                      </a:r>
                      <a:endParaRPr lang="en-US" sz="1400" b="0">
                        <a:effectLst/>
                        <a:latin typeface="var(--h4_family)"/>
                      </a:endParaRP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5F3F0"/>
                    </a:solidFill>
                  </a:tcPr>
                </a:tc>
                <a:tc>
                  <a:txBody>
                    <a:bodyPr/>
                    <a:lstStyle/>
                    <a:p>
                      <a:pPr algn="ctr"/>
                      <a:r>
                        <a:rPr lang="en-US" sz="1400" b="1">
                          <a:effectLst/>
                          <a:latin typeface="var(--h6_family)"/>
                        </a:rPr>
                        <a:t>$141,858</a:t>
                      </a:r>
                      <a:endParaRPr lang="en-US" sz="1400" b="0">
                        <a:effectLst/>
                        <a:latin typeface="var(--h4_family)"/>
                      </a:endParaRPr>
                    </a:p>
                  </a:txBody>
                  <a:tcPr marL="0" marR="0" marT="0" marB="0" anchor="ctr">
                    <a:lnL w="12700" cap="flat" cmpd="sng" algn="ctr">
                      <a:solidFill>
                        <a:srgbClr val="90DC58"/>
                      </a:solidFill>
                      <a:prstDash val="solid"/>
                      <a:round/>
                      <a:headEnd type="none" w="med" len="med"/>
                      <a:tailEnd type="none" w="med" len="med"/>
                    </a:lnL>
                    <a:lnR w="12700" cap="flat" cmpd="sng" algn="ctr">
                      <a:solidFill>
                        <a:srgbClr val="90DC58"/>
                      </a:solidFill>
                      <a:prstDash val="solid"/>
                      <a:round/>
                      <a:headEnd type="none" w="med" len="med"/>
                      <a:tailEnd type="none" w="med" len="med"/>
                    </a:lnR>
                    <a:lnT w="12700" cap="flat" cmpd="sng" algn="ctr">
                      <a:solidFill>
                        <a:srgbClr val="90DC58"/>
                      </a:solidFill>
                      <a:prstDash val="solid"/>
                      <a:round/>
                      <a:headEnd type="none" w="med" len="med"/>
                      <a:tailEnd type="none" w="med" len="med"/>
                    </a:lnT>
                    <a:lnB w="12700" cap="flat" cmpd="sng" algn="ctr">
                      <a:solidFill>
                        <a:srgbClr val="90DC58"/>
                      </a:solidFill>
                      <a:prstDash val="solid"/>
                      <a:round/>
                      <a:headEnd type="none" w="med" len="med"/>
                      <a:tailEnd type="none" w="med" len="med"/>
                    </a:lnB>
                    <a:solidFill>
                      <a:srgbClr val="F5F3F0"/>
                    </a:solidFill>
                  </a:tcPr>
                </a:tc>
                <a:tc>
                  <a:txBody>
                    <a:bodyPr/>
                    <a:lstStyle/>
                    <a:p>
                      <a:r>
                        <a:rPr lang="en-US" sz="1400" dirty="0"/>
                        <a:t>7</a:t>
                      </a:r>
                      <a:r>
                        <a:rPr lang="en-US" sz="1400" baseline="30000" dirty="0"/>
                        <a:t>th</a:t>
                      </a:r>
                      <a:r>
                        <a:rPr lang="en-US" sz="1400" dirty="0"/>
                        <a:t> final </a:t>
                      </a:r>
                    </a:p>
                  </a:txBody>
                  <a:tcPr marL="70401" marR="70401" marT="35200" marB="35200">
                    <a:lnL w="12700" cap="flat" cmpd="sng" algn="ctr">
                      <a:solidFill>
                        <a:srgbClr val="90DC58"/>
                      </a:solidFill>
                      <a:prstDash val="solid"/>
                      <a:round/>
                      <a:headEnd type="none" w="med" len="med"/>
                      <a:tailEnd type="none" w="med" len="med"/>
                    </a:lnL>
                    <a:lnT w="12700" cap="flat" cmpd="sng" algn="ctr">
                      <a:solidFill>
                        <a:srgbClr val="10DE58"/>
                      </a:solidFill>
                      <a:prstDash val="solid"/>
                      <a:round/>
                      <a:headEnd type="none" w="med" len="med"/>
                      <a:tailEnd type="none" w="med" len="med"/>
                    </a:lnT>
                  </a:tcPr>
                </a:tc>
                <a:extLst>
                  <a:ext uri="{0D108BD9-81ED-4DB2-BD59-A6C34878D82A}">
                    <a16:rowId xmlns:a16="http://schemas.microsoft.com/office/drawing/2014/main" val="448695187"/>
                  </a:ext>
                </a:extLst>
              </a:tr>
            </a:tbl>
          </a:graphicData>
        </a:graphic>
      </p:graphicFrame>
    </p:spTree>
    <p:extLst>
      <p:ext uri="{BB962C8B-B14F-4D97-AF65-F5344CB8AC3E}">
        <p14:creationId xmlns:p14="http://schemas.microsoft.com/office/powerpoint/2010/main" val="2271453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85F5C-343A-4F2C-A5D8-3A53A608E978}"/>
              </a:ext>
            </a:extLst>
          </p:cNvPr>
          <p:cNvSpPr>
            <a:spLocks noGrp="1"/>
          </p:cNvSpPr>
          <p:nvPr>
            <p:ph type="title"/>
          </p:nvPr>
        </p:nvSpPr>
        <p:spPr/>
        <p:txBody>
          <a:bodyPr/>
          <a:lstStyle/>
          <a:p>
            <a:pPr algn="ctr"/>
            <a:r>
              <a:rPr lang="en-US" dirty="0" err="1"/>
              <a:t>Heo</a:t>
            </a:r>
            <a:r>
              <a:rPr lang="en-US" dirty="0"/>
              <a:t> employee </a:t>
            </a:r>
            <a:r>
              <a:rPr lang="en-US" dirty="0" err="1"/>
              <a:t>enefits</a:t>
            </a:r>
            <a:br>
              <a:rPr lang="en-US" dirty="0"/>
            </a:br>
            <a:r>
              <a:rPr lang="en-US" dirty="0"/>
              <a:t>salary schedule – He associate</a:t>
            </a:r>
          </a:p>
        </p:txBody>
      </p:sp>
      <p:graphicFrame>
        <p:nvGraphicFramePr>
          <p:cNvPr id="7" name="Content Placeholder 6">
            <a:extLst>
              <a:ext uri="{FF2B5EF4-FFF2-40B4-BE49-F238E27FC236}">
                <a16:creationId xmlns:a16="http://schemas.microsoft.com/office/drawing/2014/main" id="{BE4A2ECA-41A6-4FF8-9DF7-7797D84F0081}"/>
              </a:ext>
            </a:extLst>
          </p:cNvPr>
          <p:cNvGraphicFramePr>
            <a:graphicFrameLocks noGrp="1"/>
          </p:cNvGraphicFramePr>
          <p:nvPr>
            <p:ph idx="1"/>
            <p:extLst>
              <p:ext uri="{D42A27DB-BD31-4B8C-83A1-F6EECF244321}">
                <p14:modId xmlns:p14="http://schemas.microsoft.com/office/powerpoint/2010/main" val="2476190198"/>
              </p:ext>
            </p:extLst>
          </p:nvPr>
        </p:nvGraphicFramePr>
        <p:xfrm>
          <a:off x="3059174" y="1998864"/>
          <a:ext cx="6387976" cy="3484160"/>
        </p:xfrm>
        <a:graphic>
          <a:graphicData uri="http://schemas.openxmlformats.org/drawingml/2006/table">
            <a:tbl>
              <a:tblPr/>
              <a:tblGrid>
                <a:gridCol w="912568">
                  <a:extLst>
                    <a:ext uri="{9D8B030D-6E8A-4147-A177-3AD203B41FA5}">
                      <a16:colId xmlns:a16="http://schemas.microsoft.com/office/drawing/2014/main" val="2906452026"/>
                    </a:ext>
                  </a:extLst>
                </a:gridCol>
                <a:gridCol w="912568">
                  <a:extLst>
                    <a:ext uri="{9D8B030D-6E8A-4147-A177-3AD203B41FA5}">
                      <a16:colId xmlns:a16="http://schemas.microsoft.com/office/drawing/2014/main" val="985801364"/>
                    </a:ext>
                  </a:extLst>
                </a:gridCol>
                <a:gridCol w="912568">
                  <a:extLst>
                    <a:ext uri="{9D8B030D-6E8A-4147-A177-3AD203B41FA5}">
                      <a16:colId xmlns:a16="http://schemas.microsoft.com/office/drawing/2014/main" val="1463333914"/>
                    </a:ext>
                  </a:extLst>
                </a:gridCol>
                <a:gridCol w="912568">
                  <a:extLst>
                    <a:ext uri="{9D8B030D-6E8A-4147-A177-3AD203B41FA5}">
                      <a16:colId xmlns:a16="http://schemas.microsoft.com/office/drawing/2014/main" val="3428437820"/>
                    </a:ext>
                  </a:extLst>
                </a:gridCol>
                <a:gridCol w="912568">
                  <a:extLst>
                    <a:ext uri="{9D8B030D-6E8A-4147-A177-3AD203B41FA5}">
                      <a16:colId xmlns:a16="http://schemas.microsoft.com/office/drawing/2014/main" val="1742136098"/>
                    </a:ext>
                  </a:extLst>
                </a:gridCol>
                <a:gridCol w="912568">
                  <a:extLst>
                    <a:ext uri="{9D8B030D-6E8A-4147-A177-3AD203B41FA5}">
                      <a16:colId xmlns:a16="http://schemas.microsoft.com/office/drawing/2014/main" val="2490679650"/>
                    </a:ext>
                  </a:extLst>
                </a:gridCol>
                <a:gridCol w="912568">
                  <a:extLst>
                    <a:ext uri="{9D8B030D-6E8A-4147-A177-3AD203B41FA5}">
                      <a16:colId xmlns:a16="http://schemas.microsoft.com/office/drawing/2014/main" val="3713343506"/>
                    </a:ext>
                  </a:extLst>
                </a:gridCol>
              </a:tblGrid>
              <a:tr h="211202">
                <a:tc>
                  <a:txBody>
                    <a:bodyPr/>
                    <a:lstStyle/>
                    <a:p>
                      <a:pPr algn="ctr"/>
                      <a:r>
                        <a:rPr lang="en-US" sz="1400" b="1">
                          <a:effectLst/>
                          <a:latin typeface="var(--h6_family)"/>
                        </a:rPr>
                        <a:t>4/20/2017</a:t>
                      </a:r>
                      <a:endParaRPr lang="en-US" sz="1400" b="0">
                        <a:effectLst/>
                        <a:latin typeface="var(--h4_family)"/>
                      </a:endParaRPr>
                    </a:p>
                  </a:txBody>
                  <a:tcPr marL="0" marR="0" marT="0" marB="0" anchor="ctr">
                    <a:lnL w="12700" cap="flat" cmpd="sng" algn="ctr">
                      <a:solidFill>
                        <a:srgbClr val="30C2E0"/>
                      </a:solidFill>
                      <a:prstDash val="solid"/>
                      <a:round/>
                      <a:headEnd type="none" w="med" len="med"/>
                      <a:tailEnd type="none" w="med" len="med"/>
                    </a:lnL>
                    <a:lnR w="12700" cap="flat" cmpd="sng" algn="ctr">
                      <a:solidFill>
                        <a:srgbClr val="30C2E0"/>
                      </a:solidFill>
                      <a:prstDash val="solid"/>
                      <a:round/>
                      <a:headEnd type="none" w="med" len="med"/>
                      <a:tailEnd type="none" w="med" len="med"/>
                    </a:lnR>
                    <a:lnT w="12700" cap="flat" cmpd="sng" algn="ctr">
                      <a:solidFill>
                        <a:srgbClr val="30C2E0"/>
                      </a:solidFill>
                      <a:prstDash val="solid"/>
                      <a:round/>
                      <a:headEnd type="none" w="med" len="med"/>
                      <a:tailEnd type="none" w="med" len="med"/>
                    </a:lnT>
                    <a:lnB w="12700" cap="flat" cmpd="sng" algn="ctr">
                      <a:solidFill>
                        <a:srgbClr val="50BEE0"/>
                      </a:solidFill>
                      <a:prstDash val="solid"/>
                      <a:round/>
                      <a:headEnd type="none" w="med" len="med"/>
                      <a:tailEnd type="none" w="med" len="med"/>
                    </a:lnB>
                    <a:solidFill>
                      <a:srgbClr val="FBF9F9"/>
                    </a:solidFill>
                  </a:tcPr>
                </a:tc>
                <a:tc>
                  <a:txBody>
                    <a:bodyPr/>
                    <a:lstStyle/>
                    <a:p>
                      <a:pPr algn="ctr"/>
                      <a:r>
                        <a:rPr lang="en-US" sz="1400" b="1">
                          <a:effectLst/>
                          <a:latin typeface="var(--h6_family)"/>
                        </a:rPr>
                        <a:t>10/1/2018</a:t>
                      </a:r>
                      <a:endParaRPr lang="en-US" sz="1400" b="0">
                        <a:effectLst/>
                        <a:latin typeface="var(--h4_family)"/>
                      </a:endParaRPr>
                    </a:p>
                  </a:txBody>
                  <a:tcPr marL="0" marR="0" marT="0" marB="0" anchor="ctr">
                    <a:lnL w="12700" cap="flat" cmpd="sng" algn="ctr">
                      <a:solidFill>
                        <a:srgbClr val="30C2E0"/>
                      </a:solidFill>
                      <a:prstDash val="solid"/>
                      <a:round/>
                      <a:headEnd type="none" w="med" len="med"/>
                      <a:tailEnd type="none" w="med" len="med"/>
                    </a:lnL>
                    <a:lnR w="12700" cap="flat" cmpd="sng" algn="ctr">
                      <a:solidFill>
                        <a:srgbClr val="30C2E0"/>
                      </a:solidFill>
                      <a:prstDash val="solid"/>
                      <a:round/>
                      <a:headEnd type="none" w="med" len="med"/>
                      <a:tailEnd type="none" w="med" len="med"/>
                    </a:lnR>
                    <a:lnT w="12700" cap="flat" cmpd="sng" algn="ctr">
                      <a:solidFill>
                        <a:srgbClr val="30C2E0"/>
                      </a:solidFill>
                      <a:prstDash val="solid"/>
                      <a:round/>
                      <a:headEnd type="none" w="med" len="med"/>
                      <a:tailEnd type="none" w="med" len="med"/>
                    </a:lnT>
                    <a:lnB w="12700" cap="flat" cmpd="sng" algn="ctr">
                      <a:solidFill>
                        <a:srgbClr val="50BEE0"/>
                      </a:solidFill>
                      <a:prstDash val="solid"/>
                      <a:round/>
                      <a:headEnd type="none" w="med" len="med"/>
                      <a:tailEnd type="none" w="med" len="med"/>
                    </a:lnB>
                    <a:solidFill>
                      <a:srgbClr val="FBF9F9"/>
                    </a:solidFill>
                  </a:tcPr>
                </a:tc>
                <a:tc>
                  <a:txBody>
                    <a:bodyPr/>
                    <a:lstStyle/>
                    <a:p>
                      <a:pPr algn="ctr"/>
                      <a:r>
                        <a:rPr lang="en-US" sz="1400" b="1">
                          <a:effectLst/>
                          <a:latin typeface="var(--h6_family)"/>
                        </a:rPr>
                        <a:t>10/31/2019</a:t>
                      </a:r>
                      <a:endParaRPr lang="en-US" sz="1400" b="0">
                        <a:effectLst/>
                        <a:latin typeface="var(--h4_family)"/>
                      </a:endParaRPr>
                    </a:p>
                  </a:txBody>
                  <a:tcPr marL="0" marR="0" marT="0" marB="0" anchor="ctr">
                    <a:lnL w="12700" cap="flat" cmpd="sng" algn="ctr">
                      <a:solidFill>
                        <a:srgbClr val="30C2E0"/>
                      </a:solidFill>
                      <a:prstDash val="solid"/>
                      <a:round/>
                      <a:headEnd type="none" w="med" len="med"/>
                      <a:tailEnd type="none" w="med" len="med"/>
                    </a:lnL>
                    <a:lnR w="12700" cap="flat" cmpd="sng" algn="ctr">
                      <a:solidFill>
                        <a:srgbClr val="30C2E0"/>
                      </a:solidFill>
                      <a:prstDash val="solid"/>
                      <a:round/>
                      <a:headEnd type="none" w="med" len="med"/>
                      <a:tailEnd type="none" w="med" len="med"/>
                    </a:lnR>
                    <a:lnT w="12700" cap="flat" cmpd="sng" algn="ctr">
                      <a:solidFill>
                        <a:srgbClr val="30C2E0"/>
                      </a:solidFill>
                      <a:prstDash val="solid"/>
                      <a:round/>
                      <a:headEnd type="none" w="med" len="med"/>
                      <a:tailEnd type="none" w="med" len="med"/>
                    </a:lnT>
                    <a:lnB w="12700" cap="flat" cmpd="sng" algn="ctr">
                      <a:solidFill>
                        <a:srgbClr val="50BEE0"/>
                      </a:solidFill>
                      <a:prstDash val="solid"/>
                      <a:round/>
                      <a:headEnd type="none" w="med" len="med"/>
                      <a:tailEnd type="none" w="med" len="med"/>
                    </a:lnB>
                    <a:solidFill>
                      <a:srgbClr val="FBF9F9"/>
                    </a:solidFill>
                  </a:tcPr>
                </a:tc>
                <a:tc>
                  <a:txBody>
                    <a:bodyPr/>
                    <a:lstStyle/>
                    <a:p>
                      <a:pPr algn="ctr"/>
                      <a:r>
                        <a:rPr lang="en-US" sz="1400" b="1">
                          <a:effectLst/>
                          <a:latin typeface="var(--h6_family)"/>
                        </a:rPr>
                        <a:t>11/15/2020</a:t>
                      </a:r>
                      <a:endParaRPr lang="en-US" sz="1400" b="0">
                        <a:effectLst/>
                        <a:latin typeface="var(--h4_family)"/>
                      </a:endParaRPr>
                    </a:p>
                  </a:txBody>
                  <a:tcPr marL="0" marR="0" marT="0" marB="0" anchor="ctr">
                    <a:lnL w="12700" cap="flat" cmpd="sng" algn="ctr">
                      <a:solidFill>
                        <a:srgbClr val="30C2E0"/>
                      </a:solidFill>
                      <a:prstDash val="solid"/>
                      <a:round/>
                      <a:headEnd type="none" w="med" len="med"/>
                      <a:tailEnd type="none" w="med" len="med"/>
                    </a:lnL>
                    <a:lnR w="12700" cap="flat" cmpd="sng" algn="ctr">
                      <a:solidFill>
                        <a:srgbClr val="30C2E0"/>
                      </a:solidFill>
                      <a:prstDash val="solid"/>
                      <a:round/>
                      <a:headEnd type="none" w="med" len="med"/>
                      <a:tailEnd type="none" w="med" len="med"/>
                    </a:lnR>
                    <a:lnT w="12700" cap="flat" cmpd="sng" algn="ctr">
                      <a:solidFill>
                        <a:srgbClr val="30C2E0"/>
                      </a:solidFill>
                      <a:prstDash val="solid"/>
                      <a:round/>
                      <a:headEnd type="none" w="med" len="med"/>
                      <a:tailEnd type="none" w="med" len="med"/>
                    </a:lnT>
                    <a:lnB w="12700" cap="flat" cmpd="sng" algn="ctr">
                      <a:solidFill>
                        <a:srgbClr val="50BEE0"/>
                      </a:solidFill>
                      <a:prstDash val="solid"/>
                      <a:round/>
                      <a:headEnd type="none" w="med" len="med"/>
                      <a:tailEnd type="none" w="med" len="med"/>
                    </a:lnB>
                    <a:solidFill>
                      <a:srgbClr val="FBF9F9"/>
                    </a:solidFill>
                  </a:tcPr>
                </a:tc>
                <a:tc>
                  <a:txBody>
                    <a:bodyPr/>
                    <a:lstStyle/>
                    <a:p>
                      <a:pPr algn="ctr"/>
                      <a:r>
                        <a:rPr lang="en-US" sz="1400" b="1">
                          <a:effectLst/>
                          <a:latin typeface="var(--h6_family)"/>
                        </a:rPr>
                        <a:t>11/15/2021</a:t>
                      </a:r>
                      <a:endParaRPr lang="en-US" sz="1400" b="0">
                        <a:effectLst/>
                        <a:latin typeface="var(--h4_family)"/>
                      </a:endParaRPr>
                    </a:p>
                  </a:txBody>
                  <a:tcPr marL="0" marR="0" marT="0" marB="0" anchor="ctr">
                    <a:lnL w="12700" cap="flat" cmpd="sng" algn="ctr">
                      <a:solidFill>
                        <a:srgbClr val="30C2E0"/>
                      </a:solidFill>
                      <a:prstDash val="solid"/>
                      <a:round/>
                      <a:headEnd type="none" w="med" len="med"/>
                      <a:tailEnd type="none" w="med" len="med"/>
                    </a:lnL>
                    <a:lnR w="12700" cap="flat" cmpd="sng" algn="ctr">
                      <a:solidFill>
                        <a:srgbClr val="30C2E0"/>
                      </a:solidFill>
                      <a:prstDash val="solid"/>
                      <a:round/>
                      <a:headEnd type="none" w="med" len="med"/>
                      <a:tailEnd type="none" w="med" len="med"/>
                    </a:lnR>
                    <a:lnT w="12700" cap="flat" cmpd="sng" algn="ctr">
                      <a:solidFill>
                        <a:srgbClr val="30C2E0"/>
                      </a:solidFill>
                      <a:prstDash val="solid"/>
                      <a:round/>
                      <a:headEnd type="none" w="med" len="med"/>
                      <a:tailEnd type="none" w="med" len="med"/>
                    </a:lnT>
                    <a:lnB w="12700" cap="flat" cmpd="sng" algn="ctr">
                      <a:solidFill>
                        <a:srgbClr val="50BEE0"/>
                      </a:solidFill>
                      <a:prstDash val="solid"/>
                      <a:round/>
                      <a:headEnd type="none" w="med" len="med"/>
                      <a:tailEnd type="none" w="med" len="med"/>
                    </a:lnB>
                    <a:solidFill>
                      <a:srgbClr val="FBF9F9"/>
                    </a:solidFill>
                  </a:tcPr>
                </a:tc>
                <a:tc>
                  <a:txBody>
                    <a:bodyPr/>
                    <a:lstStyle/>
                    <a:p>
                      <a:pPr algn="ctr"/>
                      <a:r>
                        <a:rPr lang="en-US" sz="1400" b="1">
                          <a:effectLst/>
                          <a:latin typeface="var(--h6_family)"/>
                        </a:rPr>
                        <a:t>11/1/2022</a:t>
                      </a:r>
                      <a:endParaRPr lang="en-US" sz="1400" b="0">
                        <a:effectLst/>
                        <a:latin typeface="var(--h4_family)"/>
                      </a:endParaRPr>
                    </a:p>
                  </a:txBody>
                  <a:tcPr marL="0" marR="0" marT="0" marB="0" anchor="ctr">
                    <a:lnL w="12700" cap="flat" cmpd="sng" algn="ctr">
                      <a:solidFill>
                        <a:srgbClr val="30C2E0"/>
                      </a:solidFill>
                      <a:prstDash val="solid"/>
                      <a:round/>
                      <a:headEnd type="none" w="med" len="med"/>
                      <a:tailEnd type="none" w="med" len="med"/>
                    </a:lnL>
                    <a:lnR w="12700" cap="flat" cmpd="sng" algn="ctr">
                      <a:solidFill>
                        <a:srgbClr val="30C2E0"/>
                      </a:solidFill>
                      <a:prstDash val="solid"/>
                      <a:round/>
                      <a:headEnd type="none" w="med" len="med"/>
                      <a:tailEnd type="none" w="med" len="med"/>
                    </a:lnR>
                    <a:lnT w="12700" cap="flat" cmpd="sng" algn="ctr">
                      <a:solidFill>
                        <a:srgbClr val="30C2E0"/>
                      </a:solidFill>
                      <a:prstDash val="solid"/>
                      <a:round/>
                      <a:headEnd type="none" w="med" len="med"/>
                      <a:tailEnd type="none" w="med" len="med"/>
                    </a:lnT>
                    <a:lnB w="12700" cap="flat" cmpd="sng" algn="ctr">
                      <a:solidFill>
                        <a:srgbClr val="50BEE0"/>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30C2E0"/>
                      </a:solidFill>
                      <a:prstDash val="solid"/>
                      <a:round/>
                      <a:headEnd type="none" w="med" len="med"/>
                      <a:tailEnd type="none" w="med" len="med"/>
                    </a:lnL>
                    <a:lnR w="12700" cap="flat" cmpd="sng" algn="ctr">
                      <a:solidFill>
                        <a:srgbClr val="30C2E0"/>
                      </a:solidFill>
                      <a:prstDash val="solid"/>
                      <a:round/>
                      <a:headEnd type="none" w="med" len="med"/>
                      <a:tailEnd type="none" w="med" len="med"/>
                    </a:lnR>
                    <a:lnT w="12700" cap="flat" cmpd="sng" algn="ctr">
                      <a:solidFill>
                        <a:srgbClr val="30C2E0"/>
                      </a:solidFill>
                      <a:prstDash val="solid"/>
                      <a:round/>
                      <a:headEnd type="none" w="med" len="med"/>
                      <a:tailEnd type="none" w="med" len="med"/>
                    </a:lnT>
                    <a:lnB w="12700" cap="flat" cmpd="sng" algn="ctr">
                      <a:solidFill>
                        <a:srgbClr val="50BEE0"/>
                      </a:solidFill>
                      <a:prstDash val="solid"/>
                      <a:round/>
                      <a:headEnd type="none" w="med" len="med"/>
                      <a:tailEnd type="none" w="med" len="med"/>
                    </a:lnB>
                    <a:solidFill>
                      <a:srgbClr val="FBF9F9"/>
                    </a:solidFill>
                  </a:tcPr>
                </a:tc>
                <a:extLst>
                  <a:ext uri="{0D108BD9-81ED-4DB2-BD59-A6C34878D82A}">
                    <a16:rowId xmlns:a16="http://schemas.microsoft.com/office/drawing/2014/main" val="3837816567"/>
                  </a:ext>
                </a:extLst>
              </a:tr>
              <a:tr h="211202">
                <a:tc>
                  <a:txBody>
                    <a:bodyPr/>
                    <a:lstStyle/>
                    <a:p>
                      <a:pPr algn="ctr"/>
                      <a:r>
                        <a:rPr lang="en-US" sz="1400" b="0">
                          <a:effectLst/>
                          <a:latin typeface="var(--h4_family)"/>
                        </a:rPr>
                        <a:t>$61,394</a:t>
                      </a:r>
                    </a:p>
                  </a:txBody>
                  <a:tcPr marL="0" marR="0" marT="0" marB="0" anchor="ctr">
                    <a:lnL w="12700" cap="flat" cmpd="sng" algn="ctr">
                      <a:solidFill>
                        <a:srgbClr val="50BEE0"/>
                      </a:solidFill>
                      <a:prstDash val="solid"/>
                      <a:round/>
                      <a:headEnd type="none" w="med" len="med"/>
                      <a:tailEnd type="none" w="med" len="med"/>
                    </a:lnL>
                    <a:lnR w="12700" cap="flat" cmpd="sng" algn="ctr">
                      <a:solidFill>
                        <a:srgbClr val="50BEE0"/>
                      </a:solidFill>
                      <a:prstDash val="solid"/>
                      <a:round/>
                      <a:headEnd type="none" w="med" len="med"/>
                      <a:tailEnd type="none" w="med" len="med"/>
                    </a:lnR>
                    <a:lnT w="12700" cap="flat" cmpd="sng" algn="ctr">
                      <a:solidFill>
                        <a:srgbClr val="50BEE0"/>
                      </a:solidFill>
                      <a:prstDash val="solid"/>
                      <a:round/>
                      <a:headEnd type="none" w="med" len="med"/>
                      <a:tailEnd type="none" w="med" len="med"/>
                    </a:lnT>
                    <a:lnB w="12700" cap="flat" cmpd="sng" algn="ctr">
                      <a:solidFill>
                        <a:srgbClr val="50BFE0"/>
                      </a:solidFill>
                      <a:prstDash val="solid"/>
                      <a:round/>
                      <a:headEnd type="none" w="med" len="med"/>
                      <a:tailEnd type="none" w="med" len="med"/>
                    </a:lnB>
                    <a:solidFill>
                      <a:srgbClr val="F5F3F0"/>
                    </a:solidFill>
                  </a:tcPr>
                </a:tc>
                <a:tc>
                  <a:txBody>
                    <a:bodyPr/>
                    <a:lstStyle/>
                    <a:p>
                      <a:pPr algn="ctr"/>
                      <a:r>
                        <a:rPr lang="en-US" sz="1400" b="0">
                          <a:effectLst/>
                          <a:latin typeface="var(--h4_family)"/>
                        </a:rPr>
                        <a:t>$62,622</a:t>
                      </a:r>
                    </a:p>
                  </a:txBody>
                  <a:tcPr marL="0" marR="0" marT="0" marB="0" anchor="ctr">
                    <a:lnL w="12700" cap="flat" cmpd="sng" algn="ctr">
                      <a:solidFill>
                        <a:srgbClr val="50BEE0"/>
                      </a:solidFill>
                      <a:prstDash val="solid"/>
                      <a:round/>
                      <a:headEnd type="none" w="med" len="med"/>
                      <a:tailEnd type="none" w="med" len="med"/>
                    </a:lnL>
                    <a:lnR w="12700" cap="flat" cmpd="sng" algn="ctr">
                      <a:solidFill>
                        <a:srgbClr val="50BEE0"/>
                      </a:solidFill>
                      <a:prstDash val="solid"/>
                      <a:round/>
                      <a:headEnd type="none" w="med" len="med"/>
                      <a:tailEnd type="none" w="med" len="med"/>
                    </a:lnR>
                    <a:lnT w="12700" cap="flat" cmpd="sng" algn="ctr">
                      <a:solidFill>
                        <a:srgbClr val="50BEE0"/>
                      </a:solidFill>
                      <a:prstDash val="solid"/>
                      <a:round/>
                      <a:headEnd type="none" w="med" len="med"/>
                      <a:tailEnd type="none" w="med" len="med"/>
                    </a:lnT>
                    <a:lnB w="12700" cap="flat" cmpd="sng" algn="ctr">
                      <a:solidFill>
                        <a:srgbClr val="50BFE0"/>
                      </a:solidFill>
                      <a:prstDash val="solid"/>
                      <a:round/>
                      <a:headEnd type="none" w="med" len="med"/>
                      <a:tailEnd type="none" w="med" len="med"/>
                    </a:lnB>
                    <a:solidFill>
                      <a:srgbClr val="F5F3F0"/>
                    </a:solidFill>
                  </a:tcPr>
                </a:tc>
                <a:tc>
                  <a:txBody>
                    <a:bodyPr/>
                    <a:lstStyle/>
                    <a:p>
                      <a:pPr algn="ctr"/>
                      <a:r>
                        <a:rPr lang="en-US" sz="1400" b="0">
                          <a:effectLst/>
                          <a:latin typeface="var(--h4_family)"/>
                        </a:rPr>
                        <a:t>$63,874</a:t>
                      </a:r>
                    </a:p>
                  </a:txBody>
                  <a:tcPr marL="0" marR="0" marT="0" marB="0" anchor="ctr">
                    <a:lnL w="12700" cap="flat" cmpd="sng" algn="ctr">
                      <a:solidFill>
                        <a:srgbClr val="50BEE0"/>
                      </a:solidFill>
                      <a:prstDash val="solid"/>
                      <a:round/>
                      <a:headEnd type="none" w="med" len="med"/>
                      <a:tailEnd type="none" w="med" len="med"/>
                    </a:lnL>
                    <a:lnR w="12700" cap="flat" cmpd="sng" algn="ctr">
                      <a:solidFill>
                        <a:srgbClr val="50BEE0"/>
                      </a:solidFill>
                      <a:prstDash val="solid"/>
                      <a:round/>
                      <a:headEnd type="none" w="med" len="med"/>
                      <a:tailEnd type="none" w="med" len="med"/>
                    </a:lnR>
                    <a:lnT w="12700" cap="flat" cmpd="sng" algn="ctr">
                      <a:solidFill>
                        <a:srgbClr val="50BEE0"/>
                      </a:solidFill>
                      <a:prstDash val="solid"/>
                      <a:round/>
                      <a:headEnd type="none" w="med" len="med"/>
                      <a:tailEnd type="none" w="med" len="med"/>
                    </a:lnT>
                    <a:lnB w="12700" cap="flat" cmpd="sng" algn="ctr">
                      <a:solidFill>
                        <a:srgbClr val="50BFE0"/>
                      </a:solidFill>
                      <a:prstDash val="solid"/>
                      <a:round/>
                      <a:headEnd type="none" w="med" len="med"/>
                      <a:tailEnd type="none" w="med" len="med"/>
                    </a:lnB>
                    <a:solidFill>
                      <a:srgbClr val="F5F3F0"/>
                    </a:solidFill>
                  </a:tcPr>
                </a:tc>
                <a:tc>
                  <a:txBody>
                    <a:bodyPr/>
                    <a:lstStyle/>
                    <a:p>
                      <a:pPr algn="ctr"/>
                      <a:r>
                        <a:rPr lang="en-US" sz="1400" b="0">
                          <a:effectLst/>
                          <a:latin typeface="var(--h4_family)"/>
                        </a:rPr>
                        <a:t>$65,152</a:t>
                      </a:r>
                    </a:p>
                  </a:txBody>
                  <a:tcPr marL="0" marR="0" marT="0" marB="0" anchor="ctr">
                    <a:lnL w="12700" cap="flat" cmpd="sng" algn="ctr">
                      <a:solidFill>
                        <a:srgbClr val="50BEE0"/>
                      </a:solidFill>
                      <a:prstDash val="solid"/>
                      <a:round/>
                      <a:headEnd type="none" w="med" len="med"/>
                      <a:tailEnd type="none" w="med" len="med"/>
                    </a:lnL>
                    <a:lnR w="12700" cap="flat" cmpd="sng" algn="ctr">
                      <a:solidFill>
                        <a:srgbClr val="50BEE0"/>
                      </a:solidFill>
                      <a:prstDash val="solid"/>
                      <a:round/>
                      <a:headEnd type="none" w="med" len="med"/>
                      <a:tailEnd type="none" w="med" len="med"/>
                    </a:lnR>
                    <a:lnT w="12700" cap="flat" cmpd="sng" algn="ctr">
                      <a:solidFill>
                        <a:srgbClr val="50BEE0"/>
                      </a:solidFill>
                      <a:prstDash val="solid"/>
                      <a:round/>
                      <a:headEnd type="none" w="med" len="med"/>
                      <a:tailEnd type="none" w="med" len="med"/>
                    </a:lnT>
                    <a:lnB w="12700" cap="flat" cmpd="sng" algn="ctr">
                      <a:solidFill>
                        <a:srgbClr val="50BFE0"/>
                      </a:solidFill>
                      <a:prstDash val="solid"/>
                      <a:round/>
                      <a:headEnd type="none" w="med" len="med"/>
                      <a:tailEnd type="none" w="med" len="med"/>
                    </a:lnB>
                    <a:solidFill>
                      <a:srgbClr val="F5F3F0"/>
                    </a:solidFill>
                  </a:tcPr>
                </a:tc>
                <a:tc>
                  <a:txBody>
                    <a:bodyPr/>
                    <a:lstStyle/>
                    <a:p>
                      <a:pPr algn="ctr"/>
                      <a:r>
                        <a:rPr lang="en-US" sz="1400" b="0">
                          <a:effectLst/>
                          <a:latin typeface="var(--h4_family)"/>
                        </a:rPr>
                        <a:t>$66,455</a:t>
                      </a:r>
                    </a:p>
                  </a:txBody>
                  <a:tcPr marL="0" marR="0" marT="0" marB="0" anchor="ctr">
                    <a:lnL w="12700" cap="flat" cmpd="sng" algn="ctr">
                      <a:solidFill>
                        <a:srgbClr val="50BEE0"/>
                      </a:solidFill>
                      <a:prstDash val="solid"/>
                      <a:round/>
                      <a:headEnd type="none" w="med" len="med"/>
                      <a:tailEnd type="none" w="med" len="med"/>
                    </a:lnL>
                    <a:lnR w="12700" cap="flat" cmpd="sng" algn="ctr">
                      <a:solidFill>
                        <a:srgbClr val="50BEE0"/>
                      </a:solidFill>
                      <a:prstDash val="solid"/>
                      <a:round/>
                      <a:headEnd type="none" w="med" len="med"/>
                      <a:tailEnd type="none" w="med" len="med"/>
                    </a:lnR>
                    <a:lnT w="12700" cap="flat" cmpd="sng" algn="ctr">
                      <a:solidFill>
                        <a:srgbClr val="50BEE0"/>
                      </a:solidFill>
                      <a:prstDash val="solid"/>
                      <a:round/>
                      <a:headEnd type="none" w="med" len="med"/>
                      <a:tailEnd type="none" w="med" len="med"/>
                    </a:lnT>
                    <a:lnB w="12700" cap="flat" cmpd="sng" algn="ctr">
                      <a:solidFill>
                        <a:srgbClr val="50BFE0"/>
                      </a:solidFill>
                      <a:prstDash val="solid"/>
                      <a:round/>
                      <a:headEnd type="none" w="med" len="med"/>
                      <a:tailEnd type="none" w="med" len="med"/>
                    </a:lnB>
                    <a:solidFill>
                      <a:srgbClr val="F5F3F0"/>
                    </a:solidFill>
                  </a:tcPr>
                </a:tc>
                <a:tc>
                  <a:txBody>
                    <a:bodyPr/>
                    <a:lstStyle/>
                    <a:p>
                      <a:pPr algn="ctr"/>
                      <a:r>
                        <a:rPr lang="en-US" sz="1400" b="0">
                          <a:effectLst/>
                          <a:latin typeface="var(--h4_family)"/>
                        </a:rPr>
                        <a:t>$67,784</a:t>
                      </a:r>
                    </a:p>
                  </a:txBody>
                  <a:tcPr marL="0" marR="0" marT="0" marB="0" anchor="ctr">
                    <a:lnL w="12700" cap="flat" cmpd="sng" algn="ctr">
                      <a:solidFill>
                        <a:srgbClr val="50BEE0"/>
                      </a:solidFill>
                      <a:prstDash val="solid"/>
                      <a:round/>
                      <a:headEnd type="none" w="med" len="med"/>
                      <a:tailEnd type="none" w="med" len="med"/>
                    </a:lnL>
                    <a:lnR w="12700" cap="flat" cmpd="sng" algn="ctr">
                      <a:solidFill>
                        <a:srgbClr val="50BEE0"/>
                      </a:solidFill>
                      <a:prstDash val="solid"/>
                      <a:round/>
                      <a:headEnd type="none" w="med" len="med"/>
                      <a:tailEnd type="none" w="med" len="med"/>
                    </a:lnR>
                    <a:lnT w="12700" cap="flat" cmpd="sng" algn="ctr">
                      <a:solidFill>
                        <a:srgbClr val="50BEE0"/>
                      </a:solidFill>
                      <a:prstDash val="solid"/>
                      <a:round/>
                      <a:headEnd type="none" w="med" len="med"/>
                      <a:tailEnd type="none" w="med" len="med"/>
                    </a:lnT>
                    <a:lnB w="12700" cap="flat" cmpd="sng" algn="ctr">
                      <a:solidFill>
                        <a:srgbClr val="50BFE0"/>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50BEE0"/>
                      </a:solidFill>
                      <a:prstDash val="solid"/>
                      <a:round/>
                      <a:headEnd type="none" w="med" len="med"/>
                      <a:tailEnd type="none" w="med" len="med"/>
                    </a:lnL>
                    <a:lnR w="12700" cap="flat" cmpd="sng" algn="ctr">
                      <a:solidFill>
                        <a:srgbClr val="50BEE0"/>
                      </a:solidFill>
                      <a:prstDash val="solid"/>
                      <a:round/>
                      <a:headEnd type="none" w="med" len="med"/>
                      <a:tailEnd type="none" w="med" len="med"/>
                    </a:lnR>
                    <a:lnT w="12700" cap="flat" cmpd="sng" algn="ctr">
                      <a:solidFill>
                        <a:srgbClr val="50BEE0"/>
                      </a:solidFill>
                      <a:prstDash val="solid"/>
                      <a:round/>
                      <a:headEnd type="none" w="med" len="med"/>
                      <a:tailEnd type="none" w="med" len="med"/>
                    </a:lnT>
                    <a:lnB w="12700" cap="flat" cmpd="sng" algn="ctr">
                      <a:solidFill>
                        <a:srgbClr val="50BFE0"/>
                      </a:solidFill>
                      <a:prstDash val="solid"/>
                      <a:round/>
                      <a:headEnd type="none" w="med" len="med"/>
                      <a:tailEnd type="none" w="med" len="med"/>
                    </a:lnB>
                    <a:solidFill>
                      <a:srgbClr val="F5F3F0"/>
                    </a:solidFill>
                  </a:tcPr>
                </a:tc>
                <a:extLst>
                  <a:ext uri="{0D108BD9-81ED-4DB2-BD59-A6C34878D82A}">
                    <a16:rowId xmlns:a16="http://schemas.microsoft.com/office/drawing/2014/main" val="1194980072"/>
                  </a:ext>
                </a:extLst>
              </a:tr>
              <a:tr h="211202">
                <a:tc>
                  <a:txBody>
                    <a:bodyPr/>
                    <a:lstStyle/>
                    <a:p>
                      <a:pPr algn="ctr"/>
                      <a:r>
                        <a:rPr lang="en-US" sz="1400" b="0">
                          <a:effectLst/>
                          <a:latin typeface="var(--h4_family)"/>
                        </a:rPr>
                        <a:t>$63,811</a:t>
                      </a:r>
                    </a:p>
                  </a:txBody>
                  <a:tcPr marL="0" marR="0" marT="0" marB="0" anchor="ctr">
                    <a:lnL w="12700" cap="flat" cmpd="sng" algn="ctr">
                      <a:solidFill>
                        <a:srgbClr val="50BFE0"/>
                      </a:solidFill>
                      <a:prstDash val="solid"/>
                      <a:round/>
                      <a:headEnd type="none" w="med" len="med"/>
                      <a:tailEnd type="none" w="med" len="med"/>
                    </a:lnL>
                    <a:lnR w="12700" cap="flat" cmpd="sng" algn="ctr">
                      <a:solidFill>
                        <a:srgbClr val="50BFE0"/>
                      </a:solidFill>
                      <a:prstDash val="solid"/>
                      <a:round/>
                      <a:headEnd type="none" w="med" len="med"/>
                      <a:tailEnd type="none" w="med" len="med"/>
                    </a:lnR>
                    <a:lnT w="12700" cap="flat" cmpd="sng" algn="ctr">
                      <a:solidFill>
                        <a:srgbClr val="50BFE0"/>
                      </a:solidFill>
                      <a:prstDash val="solid"/>
                      <a:round/>
                      <a:headEnd type="none" w="med" len="med"/>
                      <a:tailEnd type="none" w="med" len="med"/>
                    </a:lnT>
                    <a:lnB w="12700" cap="flat" cmpd="sng" algn="ctr">
                      <a:solidFill>
                        <a:srgbClr val="D0ABE0"/>
                      </a:solidFill>
                      <a:prstDash val="solid"/>
                      <a:round/>
                      <a:headEnd type="none" w="med" len="med"/>
                      <a:tailEnd type="none" w="med" len="med"/>
                    </a:lnB>
                    <a:solidFill>
                      <a:srgbClr val="FBF9F9"/>
                    </a:solidFill>
                  </a:tcPr>
                </a:tc>
                <a:tc>
                  <a:txBody>
                    <a:bodyPr/>
                    <a:lstStyle/>
                    <a:p>
                      <a:pPr algn="ctr"/>
                      <a:r>
                        <a:rPr lang="en-US" sz="1400" b="0">
                          <a:effectLst/>
                          <a:latin typeface="var(--h4_family)"/>
                        </a:rPr>
                        <a:t>$65,087</a:t>
                      </a:r>
                    </a:p>
                  </a:txBody>
                  <a:tcPr marL="0" marR="0" marT="0" marB="0" anchor="ctr">
                    <a:lnL w="12700" cap="flat" cmpd="sng" algn="ctr">
                      <a:solidFill>
                        <a:srgbClr val="50BFE0"/>
                      </a:solidFill>
                      <a:prstDash val="solid"/>
                      <a:round/>
                      <a:headEnd type="none" w="med" len="med"/>
                      <a:tailEnd type="none" w="med" len="med"/>
                    </a:lnL>
                    <a:lnR w="12700" cap="flat" cmpd="sng" algn="ctr">
                      <a:solidFill>
                        <a:srgbClr val="50BFE0"/>
                      </a:solidFill>
                      <a:prstDash val="solid"/>
                      <a:round/>
                      <a:headEnd type="none" w="med" len="med"/>
                      <a:tailEnd type="none" w="med" len="med"/>
                    </a:lnR>
                    <a:lnT w="12700" cap="flat" cmpd="sng" algn="ctr">
                      <a:solidFill>
                        <a:srgbClr val="50BFE0"/>
                      </a:solidFill>
                      <a:prstDash val="solid"/>
                      <a:round/>
                      <a:headEnd type="none" w="med" len="med"/>
                      <a:tailEnd type="none" w="med" len="med"/>
                    </a:lnT>
                    <a:lnB w="12700" cap="flat" cmpd="sng" algn="ctr">
                      <a:solidFill>
                        <a:srgbClr val="D0ABE0"/>
                      </a:solidFill>
                      <a:prstDash val="solid"/>
                      <a:round/>
                      <a:headEnd type="none" w="med" len="med"/>
                      <a:tailEnd type="none" w="med" len="med"/>
                    </a:lnB>
                    <a:solidFill>
                      <a:srgbClr val="FBF9F9"/>
                    </a:solidFill>
                  </a:tcPr>
                </a:tc>
                <a:tc>
                  <a:txBody>
                    <a:bodyPr/>
                    <a:lstStyle/>
                    <a:p>
                      <a:pPr algn="ctr"/>
                      <a:r>
                        <a:rPr lang="en-US" sz="1400" b="0">
                          <a:effectLst/>
                          <a:latin typeface="var(--h4_family)"/>
                        </a:rPr>
                        <a:t>$66,389</a:t>
                      </a:r>
                    </a:p>
                  </a:txBody>
                  <a:tcPr marL="0" marR="0" marT="0" marB="0" anchor="ctr">
                    <a:lnL w="12700" cap="flat" cmpd="sng" algn="ctr">
                      <a:solidFill>
                        <a:srgbClr val="50BFE0"/>
                      </a:solidFill>
                      <a:prstDash val="solid"/>
                      <a:round/>
                      <a:headEnd type="none" w="med" len="med"/>
                      <a:tailEnd type="none" w="med" len="med"/>
                    </a:lnL>
                    <a:lnR w="12700" cap="flat" cmpd="sng" algn="ctr">
                      <a:solidFill>
                        <a:srgbClr val="50BFE0"/>
                      </a:solidFill>
                      <a:prstDash val="solid"/>
                      <a:round/>
                      <a:headEnd type="none" w="med" len="med"/>
                      <a:tailEnd type="none" w="med" len="med"/>
                    </a:lnR>
                    <a:lnT w="12700" cap="flat" cmpd="sng" algn="ctr">
                      <a:solidFill>
                        <a:srgbClr val="50BFE0"/>
                      </a:solidFill>
                      <a:prstDash val="solid"/>
                      <a:round/>
                      <a:headEnd type="none" w="med" len="med"/>
                      <a:tailEnd type="none" w="med" len="med"/>
                    </a:lnT>
                    <a:lnB w="12700" cap="flat" cmpd="sng" algn="ctr">
                      <a:solidFill>
                        <a:srgbClr val="D0ABE0"/>
                      </a:solidFill>
                      <a:prstDash val="solid"/>
                      <a:round/>
                      <a:headEnd type="none" w="med" len="med"/>
                      <a:tailEnd type="none" w="med" len="med"/>
                    </a:lnB>
                    <a:solidFill>
                      <a:srgbClr val="FBF9F9"/>
                    </a:solidFill>
                  </a:tcPr>
                </a:tc>
                <a:tc>
                  <a:txBody>
                    <a:bodyPr/>
                    <a:lstStyle/>
                    <a:p>
                      <a:pPr algn="ctr"/>
                      <a:r>
                        <a:rPr lang="en-US" sz="1400" b="0">
                          <a:effectLst/>
                          <a:latin typeface="var(--h4_family)"/>
                        </a:rPr>
                        <a:t>$67,717</a:t>
                      </a:r>
                    </a:p>
                  </a:txBody>
                  <a:tcPr marL="0" marR="0" marT="0" marB="0" anchor="ctr">
                    <a:lnL w="12700" cap="flat" cmpd="sng" algn="ctr">
                      <a:solidFill>
                        <a:srgbClr val="50BFE0"/>
                      </a:solidFill>
                      <a:prstDash val="solid"/>
                      <a:round/>
                      <a:headEnd type="none" w="med" len="med"/>
                      <a:tailEnd type="none" w="med" len="med"/>
                    </a:lnL>
                    <a:lnR w="12700" cap="flat" cmpd="sng" algn="ctr">
                      <a:solidFill>
                        <a:srgbClr val="50BFE0"/>
                      </a:solidFill>
                      <a:prstDash val="solid"/>
                      <a:round/>
                      <a:headEnd type="none" w="med" len="med"/>
                      <a:tailEnd type="none" w="med" len="med"/>
                    </a:lnR>
                    <a:lnT w="12700" cap="flat" cmpd="sng" algn="ctr">
                      <a:solidFill>
                        <a:srgbClr val="50BFE0"/>
                      </a:solidFill>
                      <a:prstDash val="solid"/>
                      <a:round/>
                      <a:headEnd type="none" w="med" len="med"/>
                      <a:tailEnd type="none" w="med" len="med"/>
                    </a:lnT>
                    <a:lnB w="12700" cap="flat" cmpd="sng" algn="ctr">
                      <a:solidFill>
                        <a:srgbClr val="D0ABE0"/>
                      </a:solidFill>
                      <a:prstDash val="solid"/>
                      <a:round/>
                      <a:headEnd type="none" w="med" len="med"/>
                      <a:tailEnd type="none" w="med" len="med"/>
                    </a:lnB>
                    <a:solidFill>
                      <a:srgbClr val="FBF9F9"/>
                    </a:solidFill>
                  </a:tcPr>
                </a:tc>
                <a:tc>
                  <a:txBody>
                    <a:bodyPr/>
                    <a:lstStyle/>
                    <a:p>
                      <a:pPr algn="ctr"/>
                      <a:r>
                        <a:rPr lang="en-US" sz="1400" b="0">
                          <a:effectLst/>
                          <a:latin typeface="var(--h4_family)"/>
                        </a:rPr>
                        <a:t>$69,071</a:t>
                      </a:r>
                    </a:p>
                  </a:txBody>
                  <a:tcPr marL="0" marR="0" marT="0" marB="0" anchor="ctr">
                    <a:lnL w="12700" cap="flat" cmpd="sng" algn="ctr">
                      <a:solidFill>
                        <a:srgbClr val="50BFE0"/>
                      </a:solidFill>
                      <a:prstDash val="solid"/>
                      <a:round/>
                      <a:headEnd type="none" w="med" len="med"/>
                      <a:tailEnd type="none" w="med" len="med"/>
                    </a:lnL>
                    <a:lnR w="12700" cap="flat" cmpd="sng" algn="ctr">
                      <a:solidFill>
                        <a:srgbClr val="50BFE0"/>
                      </a:solidFill>
                      <a:prstDash val="solid"/>
                      <a:round/>
                      <a:headEnd type="none" w="med" len="med"/>
                      <a:tailEnd type="none" w="med" len="med"/>
                    </a:lnR>
                    <a:lnT w="12700" cap="flat" cmpd="sng" algn="ctr">
                      <a:solidFill>
                        <a:srgbClr val="50BFE0"/>
                      </a:solidFill>
                      <a:prstDash val="solid"/>
                      <a:round/>
                      <a:headEnd type="none" w="med" len="med"/>
                      <a:tailEnd type="none" w="med" len="med"/>
                    </a:lnT>
                    <a:lnB w="12700" cap="flat" cmpd="sng" algn="ctr">
                      <a:solidFill>
                        <a:srgbClr val="D0ABE0"/>
                      </a:solidFill>
                      <a:prstDash val="solid"/>
                      <a:round/>
                      <a:headEnd type="none" w="med" len="med"/>
                      <a:tailEnd type="none" w="med" len="med"/>
                    </a:lnB>
                    <a:solidFill>
                      <a:srgbClr val="FBF9F9"/>
                    </a:solidFill>
                  </a:tcPr>
                </a:tc>
                <a:tc>
                  <a:txBody>
                    <a:bodyPr/>
                    <a:lstStyle/>
                    <a:p>
                      <a:pPr algn="ctr"/>
                      <a:r>
                        <a:rPr lang="en-US" sz="1400" b="0">
                          <a:effectLst/>
                          <a:latin typeface="var(--h4_family)"/>
                        </a:rPr>
                        <a:t>$70,453</a:t>
                      </a:r>
                    </a:p>
                  </a:txBody>
                  <a:tcPr marL="0" marR="0" marT="0" marB="0" anchor="ctr">
                    <a:lnL w="12700" cap="flat" cmpd="sng" algn="ctr">
                      <a:solidFill>
                        <a:srgbClr val="50BFE0"/>
                      </a:solidFill>
                      <a:prstDash val="solid"/>
                      <a:round/>
                      <a:headEnd type="none" w="med" len="med"/>
                      <a:tailEnd type="none" w="med" len="med"/>
                    </a:lnL>
                    <a:lnR w="12700" cap="flat" cmpd="sng" algn="ctr">
                      <a:solidFill>
                        <a:srgbClr val="50BFE0"/>
                      </a:solidFill>
                      <a:prstDash val="solid"/>
                      <a:round/>
                      <a:headEnd type="none" w="med" len="med"/>
                      <a:tailEnd type="none" w="med" len="med"/>
                    </a:lnR>
                    <a:lnT w="12700" cap="flat" cmpd="sng" algn="ctr">
                      <a:solidFill>
                        <a:srgbClr val="50BFE0"/>
                      </a:solidFill>
                      <a:prstDash val="solid"/>
                      <a:round/>
                      <a:headEnd type="none" w="med" len="med"/>
                      <a:tailEnd type="none" w="med" len="med"/>
                    </a:lnT>
                    <a:lnB w="12700" cap="flat" cmpd="sng" algn="ctr">
                      <a:solidFill>
                        <a:srgbClr val="D0ABE0"/>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50BFE0"/>
                      </a:solidFill>
                      <a:prstDash val="solid"/>
                      <a:round/>
                      <a:headEnd type="none" w="med" len="med"/>
                      <a:tailEnd type="none" w="med" len="med"/>
                    </a:lnL>
                    <a:lnR w="12700" cap="flat" cmpd="sng" algn="ctr">
                      <a:solidFill>
                        <a:srgbClr val="50BFE0"/>
                      </a:solidFill>
                      <a:prstDash val="solid"/>
                      <a:round/>
                      <a:headEnd type="none" w="med" len="med"/>
                      <a:tailEnd type="none" w="med" len="med"/>
                    </a:lnR>
                    <a:lnT w="12700" cap="flat" cmpd="sng" algn="ctr">
                      <a:solidFill>
                        <a:srgbClr val="50BFE0"/>
                      </a:solidFill>
                      <a:prstDash val="solid"/>
                      <a:round/>
                      <a:headEnd type="none" w="med" len="med"/>
                      <a:tailEnd type="none" w="med" len="med"/>
                    </a:lnT>
                    <a:lnB w="12700" cap="flat" cmpd="sng" algn="ctr">
                      <a:solidFill>
                        <a:srgbClr val="D0ABE0"/>
                      </a:solidFill>
                      <a:prstDash val="solid"/>
                      <a:round/>
                      <a:headEnd type="none" w="med" len="med"/>
                      <a:tailEnd type="none" w="med" len="med"/>
                    </a:lnB>
                    <a:solidFill>
                      <a:srgbClr val="FBF9F9"/>
                    </a:solidFill>
                  </a:tcPr>
                </a:tc>
                <a:extLst>
                  <a:ext uri="{0D108BD9-81ED-4DB2-BD59-A6C34878D82A}">
                    <a16:rowId xmlns:a16="http://schemas.microsoft.com/office/drawing/2014/main" val="570881412"/>
                  </a:ext>
                </a:extLst>
              </a:tr>
              <a:tr h="211202">
                <a:tc>
                  <a:txBody>
                    <a:bodyPr/>
                    <a:lstStyle/>
                    <a:p>
                      <a:pPr algn="ctr"/>
                      <a:r>
                        <a:rPr lang="en-US" sz="1400" b="0">
                          <a:effectLst/>
                          <a:latin typeface="var(--h4_family)"/>
                        </a:rPr>
                        <a:t>$66,324</a:t>
                      </a:r>
                    </a:p>
                  </a:txBody>
                  <a:tcPr marL="0" marR="0" marT="0" marB="0" anchor="ctr">
                    <a:lnL w="12700" cap="flat" cmpd="sng" algn="ctr">
                      <a:solidFill>
                        <a:srgbClr val="D0ABE0"/>
                      </a:solidFill>
                      <a:prstDash val="solid"/>
                      <a:round/>
                      <a:headEnd type="none" w="med" len="med"/>
                      <a:tailEnd type="none" w="med" len="med"/>
                    </a:lnL>
                    <a:lnR w="12700" cap="flat" cmpd="sng" algn="ctr">
                      <a:solidFill>
                        <a:srgbClr val="D0ABE0"/>
                      </a:solidFill>
                      <a:prstDash val="solid"/>
                      <a:round/>
                      <a:headEnd type="none" w="med" len="med"/>
                      <a:tailEnd type="none" w="med" len="med"/>
                    </a:lnR>
                    <a:lnT w="12700" cap="flat" cmpd="sng" algn="ctr">
                      <a:solidFill>
                        <a:srgbClr val="D0ABE0"/>
                      </a:solidFill>
                      <a:prstDash val="solid"/>
                      <a:round/>
                      <a:headEnd type="none" w="med" len="med"/>
                      <a:tailEnd type="none" w="med" len="med"/>
                    </a:lnT>
                    <a:lnB w="12700" cap="flat" cmpd="sng" algn="ctr">
                      <a:solidFill>
                        <a:srgbClr val="10A9E0"/>
                      </a:solidFill>
                      <a:prstDash val="solid"/>
                      <a:round/>
                      <a:headEnd type="none" w="med" len="med"/>
                      <a:tailEnd type="none" w="med" len="med"/>
                    </a:lnB>
                    <a:solidFill>
                      <a:srgbClr val="F5F3F0"/>
                    </a:solidFill>
                  </a:tcPr>
                </a:tc>
                <a:tc>
                  <a:txBody>
                    <a:bodyPr/>
                    <a:lstStyle/>
                    <a:p>
                      <a:pPr algn="ctr"/>
                      <a:r>
                        <a:rPr lang="en-US" sz="1400" b="0">
                          <a:effectLst/>
                          <a:latin typeface="var(--h4_family)"/>
                        </a:rPr>
                        <a:t>$67,650</a:t>
                      </a:r>
                    </a:p>
                  </a:txBody>
                  <a:tcPr marL="0" marR="0" marT="0" marB="0" anchor="ctr">
                    <a:lnL w="12700" cap="flat" cmpd="sng" algn="ctr">
                      <a:solidFill>
                        <a:srgbClr val="D0ABE0"/>
                      </a:solidFill>
                      <a:prstDash val="solid"/>
                      <a:round/>
                      <a:headEnd type="none" w="med" len="med"/>
                      <a:tailEnd type="none" w="med" len="med"/>
                    </a:lnL>
                    <a:lnR w="12700" cap="flat" cmpd="sng" algn="ctr">
                      <a:solidFill>
                        <a:srgbClr val="D0ABE0"/>
                      </a:solidFill>
                      <a:prstDash val="solid"/>
                      <a:round/>
                      <a:headEnd type="none" w="med" len="med"/>
                      <a:tailEnd type="none" w="med" len="med"/>
                    </a:lnR>
                    <a:lnT w="12700" cap="flat" cmpd="sng" algn="ctr">
                      <a:solidFill>
                        <a:srgbClr val="D0ABE0"/>
                      </a:solidFill>
                      <a:prstDash val="solid"/>
                      <a:round/>
                      <a:headEnd type="none" w="med" len="med"/>
                      <a:tailEnd type="none" w="med" len="med"/>
                    </a:lnT>
                    <a:lnB w="12700" cap="flat" cmpd="sng" algn="ctr">
                      <a:solidFill>
                        <a:srgbClr val="10A9E0"/>
                      </a:solidFill>
                      <a:prstDash val="solid"/>
                      <a:round/>
                      <a:headEnd type="none" w="med" len="med"/>
                      <a:tailEnd type="none" w="med" len="med"/>
                    </a:lnB>
                    <a:solidFill>
                      <a:srgbClr val="F5F3F0"/>
                    </a:solidFill>
                  </a:tcPr>
                </a:tc>
                <a:tc>
                  <a:txBody>
                    <a:bodyPr/>
                    <a:lstStyle/>
                    <a:p>
                      <a:pPr algn="ctr"/>
                      <a:r>
                        <a:rPr lang="en-US" sz="1400" b="0">
                          <a:effectLst/>
                          <a:latin typeface="var(--h4_family)"/>
                        </a:rPr>
                        <a:t>$69,003</a:t>
                      </a:r>
                    </a:p>
                  </a:txBody>
                  <a:tcPr marL="0" marR="0" marT="0" marB="0" anchor="ctr">
                    <a:lnL w="12700" cap="flat" cmpd="sng" algn="ctr">
                      <a:solidFill>
                        <a:srgbClr val="D0ABE0"/>
                      </a:solidFill>
                      <a:prstDash val="solid"/>
                      <a:round/>
                      <a:headEnd type="none" w="med" len="med"/>
                      <a:tailEnd type="none" w="med" len="med"/>
                    </a:lnL>
                    <a:lnR w="12700" cap="flat" cmpd="sng" algn="ctr">
                      <a:solidFill>
                        <a:srgbClr val="D0ABE0"/>
                      </a:solidFill>
                      <a:prstDash val="solid"/>
                      <a:round/>
                      <a:headEnd type="none" w="med" len="med"/>
                      <a:tailEnd type="none" w="med" len="med"/>
                    </a:lnR>
                    <a:lnT w="12700" cap="flat" cmpd="sng" algn="ctr">
                      <a:solidFill>
                        <a:srgbClr val="D0ABE0"/>
                      </a:solidFill>
                      <a:prstDash val="solid"/>
                      <a:round/>
                      <a:headEnd type="none" w="med" len="med"/>
                      <a:tailEnd type="none" w="med" len="med"/>
                    </a:lnT>
                    <a:lnB w="12700" cap="flat" cmpd="sng" algn="ctr">
                      <a:solidFill>
                        <a:srgbClr val="10A9E0"/>
                      </a:solidFill>
                      <a:prstDash val="solid"/>
                      <a:round/>
                      <a:headEnd type="none" w="med" len="med"/>
                      <a:tailEnd type="none" w="med" len="med"/>
                    </a:lnB>
                    <a:solidFill>
                      <a:srgbClr val="F5F3F0"/>
                    </a:solidFill>
                  </a:tcPr>
                </a:tc>
                <a:tc>
                  <a:txBody>
                    <a:bodyPr/>
                    <a:lstStyle/>
                    <a:p>
                      <a:pPr algn="ctr"/>
                      <a:r>
                        <a:rPr lang="en-US" sz="1400" b="0">
                          <a:effectLst/>
                          <a:latin typeface="var(--h4_family)"/>
                        </a:rPr>
                        <a:t>$70,384</a:t>
                      </a:r>
                    </a:p>
                  </a:txBody>
                  <a:tcPr marL="0" marR="0" marT="0" marB="0" anchor="ctr">
                    <a:lnL w="12700" cap="flat" cmpd="sng" algn="ctr">
                      <a:solidFill>
                        <a:srgbClr val="D0ABE0"/>
                      </a:solidFill>
                      <a:prstDash val="solid"/>
                      <a:round/>
                      <a:headEnd type="none" w="med" len="med"/>
                      <a:tailEnd type="none" w="med" len="med"/>
                    </a:lnL>
                    <a:lnR w="12700" cap="flat" cmpd="sng" algn="ctr">
                      <a:solidFill>
                        <a:srgbClr val="D0ABE0"/>
                      </a:solidFill>
                      <a:prstDash val="solid"/>
                      <a:round/>
                      <a:headEnd type="none" w="med" len="med"/>
                      <a:tailEnd type="none" w="med" len="med"/>
                    </a:lnR>
                    <a:lnT w="12700" cap="flat" cmpd="sng" algn="ctr">
                      <a:solidFill>
                        <a:srgbClr val="D0ABE0"/>
                      </a:solidFill>
                      <a:prstDash val="solid"/>
                      <a:round/>
                      <a:headEnd type="none" w="med" len="med"/>
                      <a:tailEnd type="none" w="med" len="med"/>
                    </a:lnT>
                    <a:lnB w="12700" cap="flat" cmpd="sng" algn="ctr">
                      <a:solidFill>
                        <a:srgbClr val="10A9E0"/>
                      </a:solidFill>
                      <a:prstDash val="solid"/>
                      <a:round/>
                      <a:headEnd type="none" w="med" len="med"/>
                      <a:tailEnd type="none" w="med" len="med"/>
                    </a:lnB>
                    <a:solidFill>
                      <a:srgbClr val="F5F3F0"/>
                    </a:solidFill>
                  </a:tcPr>
                </a:tc>
                <a:tc>
                  <a:txBody>
                    <a:bodyPr/>
                    <a:lstStyle/>
                    <a:p>
                      <a:pPr algn="ctr"/>
                      <a:r>
                        <a:rPr lang="en-US" sz="1400" b="0">
                          <a:effectLst/>
                          <a:latin typeface="var(--h4_family)"/>
                        </a:rPr>
                        <a:t>$71,791</a:t>
                      </a:r>
                    </a:p>
                  </a:txBody>
                  <a:tcPr marL="0" marR="0" marT="0" marB="0" anchor="ctr">
                    <a:lnL w="12700" cap="flat" cmpd="sng" algn="ctr">
                      <a:solidFill>
                        <a:srgbClr val="D0ABE0"/>
                      </a:solidFill>
                      <a:prstDash val="solid"/>
                      <a:round/>
                      <a:headEnd type="none" w="med" len="med"/>
                      <a:tailEnd type="none" w="med" len="med"/>
                    </a:lnL>
                    <a:lnR w="12700" cap="flat" cmpd="sng" algn="ctr">
                      <a:solidFill>
                        <a:srgbClr val="D0ABE0"/>
                      </a:solidFill>
                      <a:prstDash val="solid"/>
                      <a:round/>
                      <a:headEnd type="none" w="med" len="med"/>
                      <a:tailEnd type="none" w="med" len="med"/>
                    </a:lnR>
                    <a:lnT w="12700" cap="flat" cmpd="sng" algn="ctr">
                      <a:solidFill>
                        <a:srgbClr val="D0ABE0"/>
                      </a:solidFill>
                      <a:prstDash val="solid"/>
                      <a:round/>
                      <a:headEnd type="none" w="med" len="med"/>
                      <a:tailEnd type="none" w="med" len="med"/>
                    </a:lnT>
                    <a:lnB w="12700" cap="flat" cmpd="sng" algn="ctr">
                      <a:solidFill>
                        <a:srgbClr val="10A9E0"/>
                      </a:solidFill>
                      <a:prstDash val="solid"/>
                      <a:round/>
                      <a:headEnd type="none" w="med" len="med"/>
                      <a:tailEnd type="none" w="med" len="med"/>
                    </a:lnB>
                    <a:solidFill>
                      <a:srgbClr val="F5F3F0"/>
                    </a:solidFill>
                  </a:tcPr>
                </a:tc>
                <a:tc>
                  <a:txBody>
                    <a:bodyPr/>
                    <a:lstStyle/>
                    <a:p>
                      <a:pPr algn="ctr"/>
                      <a:r>
                        <a:rPr lang="en-US" sz="1400" b="0">
                          <a:effectLst/>
                          <a:latin typeface="var(--h4_family)"/>
                        </a:rPr>
                        <a:t>$73,227</a:t>
                      </a:r>
                    </a:p>
                  </a:txBody>
                  <a:tcPr marL="0" marR="0" marT="0" marB="0" anchor="ctr">
                    <a:lnL w="12700" cap="flat" cmpd="sng" algn="ctr">
                      <a:solidFill>
                        <a:srgbClr val="D0ABE0"/>
                      </a:solidFill>
                      <a:prstDash val="solid"/>
                      <a:round/>
                      <a:headEnd type="none" w="med" len="med"/>
                      <a:tailEnd type="none" w="med" len="med"/>
                    </a:lnL>
                    <a:lnR w="12700" cap="flat" cmpd="sng" algn="ctr">
                      <a:solidFill>
                        <a:srgbClr val="D0ABE0"/>
                      </a:solidFill>
                      <a:prstDash val="solid"/>
                      <a:round/>
                      <a:headEnd type="none" w="med" len="med"/>
                      <a:tailEnd type="none" w="med" len="med"/>
                    </a:lnR>
                    <a:lnT w="12700" cap="flat" cmpd="sng" algn="ctr">
                      <a:solidFill>
                        <a:srgbClr val="D0ABE0"/>
                      </a:solidFill>
                      <a:prstDash val="solid"/>
                      <a:round/>
                      <a:headEnd type="none" w="med" len="med"/>
                      <a:tailEnd type="none" w="med" len="med"/>
                    </a:lnT>
                    <a:lnB w="12700" cap="flat" cmpd="sng" algn="ctr">
                      <a:solidFill>
                        <a:srgbClr val="10A9E0"/>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D0ABE0"/>
                      </a:solidFill>
                      <a:prstDash val="solid"/>
                      <a:round/>
                      <a:headEnd type="none" w="med" len="med"/>
                      <a:tailEnd type="none" w="med" len="med"/>
                    </a:lnL>
                    <a:lnR w="12700" cap="flat" cmpd="sng" algn="ctr">
                      <a:solidFill>
                        <a:srgbClr val="D0ABE0"/>
                      </a:solidFill>
                      <a:prstDash val="solid"/>
                      <a:round/>
                      <a:headEnd type="none" w="med" len="med"/>
                      <a:tailEnd type="none" w="med" len="med"/>
                    </a:lnR>
                    <a:lnT w="12700" cap="flat" cmpd="sng" algn="ctr">
                      <a:solidFill>
                        <a:srgbClr val="D0ABE0"/>
                      </a:solidFill>
                      <a:prstDash val="solid"/>
                      <a:round/>
                      <a:headEnd type="none" w="med" len="med"/>
                      <a:tailEnd type="none" w="med" len="med"/>
                    </a:lnT>
                    <a:lnB w="12700" cap="flat" cmpd="sng" algn="ctr">
                      <a:solidFill>
                        <a:srgbClr val="10A9E0"/>
                      </a:solidFill>
                      <a:prstDash val="solid"/>
                      <a:round/>
                      <a:headEnd type="none" w="med" len="med"/>
                      <a:tailEnd type="none" w="med" len="med"/>
                    </a:lnB>
                    <a:solidFill>
                      <a:srgbClr val="F5F3F0"/>
                    </a:solidFill>
                  </a:tcPr>
                </a:tc>
                <a:extLst>
                  <a:ext uri="{0D108BD9-81ED-4DB2-BD59-A6C34878D82A}">
                    <a16:rowId xmlns:a16="http://schemas.microsoft.com/office/drawing/2014/main" val="2825610901"/>
                  </a:ext>
                </a:extLst>
              </a:tr>
              <a:tr h="211202">
                <a:tc>
                  <a:txBody>
                    <a:bodyPr/>
                    <a:lstStyle/>
                    <a:p>
                      <a:pPr algn="ctr"/>
                      <a:r>
                        <a:rPr lang="en-US" sz="1400" b="0">
                          <a:effectLst/>
                          <a:latin typeface="var(--h4_family)"/>
                        </a:rPr>
                        <a:t>$69,193</a:t>
                      </a:r>
                    </a:p>
                  </a:txBody>
                  <a:tcPr marL="0" marR="0" marT="0" marB="0" anchor="ctr">
                    <a:lnL w="12700" cap="flat" cmpd="sng" algn="ctr">
                      <a:solidFill>
                        <a:srgbClr val="10A9E0"/>
                      </a:solidFill>
                      <a:prstDash val="solid"/>
                      <a:round/>
                      <a:headEnd type="none" w="med" len="med"/>
                      <a:tailEnd type="none" w="med" len="med"/>
                    </a:lnL>
                    <a:lnR w="12700" cap="flat" cmpd="sng" algn="ctr">
                      <a:solidFill>
                        <a:srgbClr val="10A9E0"/>
                      </a:solidFill>
                      <a:prstDash val="solid"/>
                      <a:round/>
                      <a:headEnd type="none" w="med" len="med"/>
                      <a:tailEnd type="none" w="med" len="med"/>
                    </a:lnR>
                    <a:lnT w="12700" cap="flat" cmpd="sng" algn="ctr">
                      <a:solidFill>
                        <a:srgbClr val="10A9E0"/>
                      </a:solidFill>
                      <a:prstDash val="solid"/>
                      <a:round/>
                      <a:headEnd type="none" w="med" len="med"/>
                      <a:tailEnd type="none" w="med" len="med"/>
                    </a:lnT>
                    <a:lnB w="12700" cap="flat" cmpd="sng" algn="ctr">
                      <a:solidFill>
                        <a:srgbClr val="30A9E0"/>
                      </a:solidFill>
                      <a:prstDash val="solid"/>
                      <a:round/>
                      <a:headEnd type="none" w="med" len="med"/>
                      <a:tailEnd type="none" w="med" len="med"/>
                    </a:lnB>
                    <a:solidFill>
                      <a:srgbClr val="FBF9F9"/>
                    </a:solidFill>
                  </a:tcPr>
                </a:tc>
                <a:tc>
                  <a:txBody>
                    <a:bodyPr/>
                    <a:lstStyle/>
                    <a:p>
                      <a:pPr algn="ctr"/>
                      <a:r>
                        <a:rPr lang="en-US" sz="1400" b="0">
                          <a:effectLst/>
                          <a:latin typeface="var(--h4_family)"/>
                        </a:rPr>
                        <a:t>$70,577</a:t>
                      </a:r>
                    </a:p>
                  </a:txBody>
                  <a:tcPr marL="0" marR="0" marT="0" marB="0" anchor="ctr">
                    <a:lnL w="12700" cap="flat" cmpd="sng" algn="ctr">
                      <a:solidFill>
                        <a:srgbClr val="10A9E0"/>
                      </a:solidFill>
                      <a:prstDash val="solid"/>
                      <a:round/>
                      <a:headEnd type="none" w="med" len="med"/>
                      <a:tailEnd type="none" w="med" len="med"/>
                    </a:lnL>
                    <a:lnR w="12700" cap="flat" cmpd="sng" algn="ctr">
                      <a:solidFill>
                        <a:srgbClr val="10A9E0"/>
                      </a:solidFill>
                      <a:prstDash val="solid"/>
                      <a:round/>
                      <a:headEnd type="none" w="med" len="med"/>
                      <a:tailEnd type="none" w="med" len="med"/>
                    </a:lnR>
                    <a:lnT w="12700" cap="flat" cmpd="sng" algn="ctr">
                      <a:solidFill>
                        <a:srgbClr val="10A9E0"/>
                      </a:solidFill>
                      <a:prstDash val="solid"/>
                      <a:round/>
                      <a:headEnd type="none" w="med" len="med"/>
                      <a:tailEnd type="none" w="med" len="med"/>
                    </a:lnT>
                    <a:lnB w="12700" cap="flat" cmpd="sng" algn="ctr">
                      <a:solidFill>
                        <a:srgbClr val="30A9E0"/>
                      </a:solidFill>
                      <a:prstDash val="solid"/>
                      <a:round/>
                      <a:headEnd type="none" w="med" len="med"/>
                      <a:tailEnd type="none" w="med" len="med"/>
                    </a:lnB>
                    <a:solidFill>
                      <a:srgbClr val="FBF9F9"/>
                    </a:solidFill>
                  </a:tcPr>
                </a:tc>
                <a:tc>
                  <a:txBody>
                    <a:bodyPr/>
                    <a:lstStyle/>
                    <a:p>
                      <a:pPr algn="ctr"/>
                      <a:r>
                        <a:rPr lang="en-US" sz="1400" b="0">
                          <a:effectLst/>
                          <a:latin typeface="var(--h4_family)"/>
                        </a:rPr>
                        <a:t>$71,988</a:t>
                      </a:r>
                    </a:p>
                  </a:txBody>
                  <a:tcPr marL="0" marR="0" marT="0" marB="0" anchor="ctr">
                    <a:lnL w="12700" cap="flat" cmpd="sng" algn="ctr">
                      <a:solidFill>
                        <a:srgbClr val="10A9E0"/>
                      </a:solidFill>
                      <a:prstDash val="solid"/>
                      <a:round/>
                      <a:headEnd type="none" w="med" len="med"/>
                      <a:tailEnd type="none" w="med" len="med"/>
                    </a:lnL>
                    <a:lnR w="12700" cap="flat" cmpd="sng" algn="ctr">
                      <a:solidFill>
                        <a:srgbClr val="10A9E0"/>
                      </a:solidFill>
                      <a:prstDash val="solid"/>
                      <a:round/>
                      <a:headEnd type="none" w="med" len="med"/>
                      <a:tailEnd type="none" w="med" len="med"/>
                    </a:lnR>
                    <a:lnT w="12700" cap="flat" cmpd="sng" algn="ctr">
                      <a:solidFill>
                        <a:srgbClr val="10A9E0"/>
                      </a:solidFill>
                      <a:prstDash val="solid"/>
                      <a:round/>
                      <a:headEnd type="none" w="med" len="med"/>
                      <a:tailEnd type="none" w="med" len="med"/>
                    </a:lnT>
                    <a:lnB w="12700" cap="flat" cmpd="sng" algn="ctr">
                      <a:solidFill>
                        <a:srgbClr val="30A9E0"/>
                      </a:solidFill>
                      <a:prstDash val="solid"/>
                      <a:round/>
                      <a:headEnd type="none" w="med" len="med"/>
                      <a:tailEnd type="none" w="med" len="med"/>
                    </a:lnB>
                    <a:solidFill>
                      <a:srgbClr val="FBF9F9"/>
                    </a:solidFill>
                  </a:tcPr>
                </a:tc>
                <a:tc>
                  <a:txBody>
                    <a:bodyPr/>
                    <a:lstStyle/>
                    <a:p>
                      <a:pPr algn="ctr"/>
                      <a:r>
                        <a:rPr lang="en-US" sz="1400" b="0">
                          <a:effectLst/>
                          <a:latin typeface="var(--h4_family)"/>
                        </a:rPr>
                        <a:t>$73,428</a:t>
                      </a:r>
                    </a:p>
                  </a:txBody>
                  <a:tcPr marL="0" marR="0" marT="0" marB="0" anchor="ctr">
                    <a:lnL w="12700" cap="flat" cmpd="sng" algn="ctr">
                      <a:solidFill>
                        <a:srgbClr val="10A9E0"/>
                      </a:solidFill>
                      <a:prstDash val="solid"/>
                      <a:round/>
                      <a:headEnd type="none" w="med" len="med"/>
                      <a:tailEnd type="none" w="med" len="med"/>
                    </a:lnL>
                    <a:lnR w="12700" cap="flat" cmpd="sng" algn="ctr">
                      <a:solidFill>
                        <a:srgbClr val="10A9E0"/>
                      </a:solidFill>
                      <a:prstDash val="solid"/>
                      <a:round/>
                      <a:headEnd type="none" w="med" len="med"/>
                      <a:tailEnd type="none" w="med" len="med"/>
                    </a:lnR>
                    <a:lnT w="12700" cap="flat" cmpd="sng" algn="ctr">
                      <a:solidFill>
                        <a:srgbClr val="10A9E0"/>
                      </a:solidFill>
                      <a:prstDash val="solid"/>
                      <a:round/>
                      <a:headEnd type="none" w="med" len="med"/>
                      <a:tailEnd type="none" w="med" len="med"/>
                    </a:lnT>
                    <a:lnB w="12700" cap="flat" cmpd="sng" algn="ctr">
                      <a:solidFill>
                        <a:srgbClr val="30A9E0"/>
                      </a:solidFill>
                      <a:prstDash val="solid"/>
                      <a:round/>
                      <a:headEnd type="none" w="med" len="med"/>
                      <a:tailEnd type="none" w="med" len="med"/>
                    </a:lnB>
                    <a:solidFill>
                      <a:srgbClr val="FBF9F9"/>
                    </a:solidFill>
                  </a:tcPr>
                </a:tc>
                <a:tc>
                  <a:txBody>
                    <a:bodyPr/>
                    <a:lstStyle/>
                    <a:p>
                      <a:pPr algn="ctr"/>
                      <a:r>
                        <a:rPr lang="en-US" sz="1400" b="0">
                          <a:effectLst/>
                          <a:latin typeface="var(--h4_family)"/>
                        </a:rPr>
                        <a:t>$74,897</a:t>
                      </a:r>
                    </a:p>
                  </a:txBody>
                  <a:tcPr marL="0" marR="0" marT="0" marB="0" anchor="ctr">
                    <a:lnL w="12700" cap="flat" cmpd="sng" algn="ctr">
                      <a:solidFill>
                        <a:srgbClr val="10A9E0"/>
                      </a:solidFill>
                      <a:prstDash val="solid"/>
                      <a:round/>
                      <a:headEnd type="none" w="med" len="med"/>
                      <a:tailEnd type="none" w="med" len="med"/>
                    </a:lnL>
                    <a:lnR w="12700" cap="flat" cmpd="sng" algn="ctr">
                      <a:solidFill>
                        <a:srgbClr val="10A9E0"/>
                      </a:solidFill>
                      <a:prstDash val="solid"/>
                      <a:round/>
                      <a:headEnd type="none" w="med" len="med"/>
                      <a:tailEnd type="none" w="med" len="med"/>
                    </a:lnR>
                    <a:lnT w="12700" cap="flat" cmpd="sng" algn="ctr">
                      <a:solidFill>
                        <a:srgbClr val="10A9E0"/>
                      </a:solidFill>
                      <a:prstDash val="solid"/>
                      <a:round/>
                      <a:headEnd type="none" w="med" len="med"/>
                      <a:tailEnd type="none" w="med" len="med"/>
                    </a:lnT>
                    <a:lnB w="12700" cap="flat" cmpd="sng" algn="ctr">
                      <a:solidFill>
                        <a:srgbClr val="30A9E0"/>
                      </a:solidFill>
                      <a:prstDash val="solid"/>
                      <a:round/>
                      <a:headEnd type="none" w="med" len="med"/>
                      <a:tailEnd type="none" w="med" len="med"/>
                    </a:lnB>
                    <a:solidFill>
                      <a:srgbClr val="FBF9F9"/>
                    </a:solidFill>
                  </a:tcPr>
                </a:tc>
                <a:tc>
                  <a:txBody>
                    <a:bodyPr/>
                    <a:lstStyle/>
                    <a:p>
                      <a:pPr algn="ctr"/>
                      <a:r>
                        <a:rPr lang="en-US" sz="1400" b="0">
                          <a:effectLst/>
                          <a:latin typeface="var(--h4_family)"/>
                        </a:rPr>
                        <a:t>$76,395</a:t>
                      </a:r>
                    </a:p>
                  </a:txBody>
                  <a:tcPr marL="0" marR="0" marT="0" marB="0" anchor="ctr">
                    <a:lnL w="12700" cap="flat" cmpd="sng" algn="ctr">
                      <a:solidFill>
                        <a:srgbClr val="10A9E0"/>
                      </a:solidFill>
                      <a:prstDash val="solid"/>
                      <a:round/>
                      <a:headEnd type="none" w="med" len="med"/>
                      <a:tailEnd type="none" w="med" len="med"/>
                    </a:lnL>
                    <a:lnR w="12700" cap="flat" cmpd="sng" algn="ctr">
                      <a:solidFill>
                        <a:srgbClr val="10A9E0"/>
                      </a:solidFill>
                      <a:prstDash val="solid"/>
                      <a:round/>
                      <a:headEnd type="none" w="med" len="med"/>
                      <a:tailEnd type="none" w="med" len="med"/>
                    </a:lnR>
                    <a:lnT w="12700" cap="flat" cmpd="sng" algn="ctr">
                      <a:solidFill>
                        <a:srgbClr val="10A9E0"/>
                      </a:solidFill>
                      <a:prstDash val="solid"/>
                      <a:round/>
                      <a:headEnd type="none" w="med" len="med"/>
                      <a:tailEnd type="none" w="med" len="med"/>
                    </a:lnT>
                    <a:lnB w="12700" cap="flat" cmpd="sng" algn="ctr">
                      <a:solidFill>
                        <a:srgbClr val="30A9E0"/>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10A9E0"/>
                      </a:solidFill>
                      <a:prstDash val="solid"/>
                      <a:round/>
                      <a:headEnd type="none" w="med" len="med"/>
                      <a:tailEnd type="none" w="med" len="med"/>
                    </a:lnL>
                    <a:lnR w="12700" cap="flat" cmpd="sng" algn="ctr">
                      <a:solidFill>
                        <a:srgbClr val="10A9E0"/>
                      </a:solidFill>
                      <a:prstDash val="solid"/>
                      <a:round/>
                      <a:headEnd type="none" w="med" len="med"/>
                      <a:tailEnd type="none" w="med" len="med"/>
                    </a:lnR>
                    <a:lnT w="12700" cap="flat" cmpd="sng" algn="ctr">
                      <a:solidFill>
                        <a:srgbClr val="10A9E0"/>
                      </a:solidFill>
                      <a:prstDash val="solid"/>
                      <a:round/>
                      <a:headEnd type="none" w="med" len="med"/>
                      <a:tailEnd type="none" w="med" len="med"/>
                    </a:lnT>
                    <a:lnB w="12700" cap="flat" cmpd="sng" algn="ctr">
                      <a:solidFill>
                        <a:srgbClr val="30A9E0"/>
                      </a:solidFill>
                      <a:prstDash val="solid"/>
                      <a:round/>
                      <a:headEnd type="none" w="med" len="med"/>
                      <a:tailEnd type="none" w="med" len="med"/>
                    </a:lnB>
                    <a:solidFill>
                      <a:srgbClr val="FBF9F9"/>
                    </a:solidFill>
                  </a:tcPr>
                </a:tc>
                <a:extLst>
                  <a:ext uri="{0D108BD9-81ED-4DB2-BD59-A6C34878D82A}">
                    <a16:rowId xmlns:a16="http://schemas.microsoft.com/office/drawing/2014/main" val="1687665671"/>
                  </a:ext>
                </a:extLst>
              </a:tr>
              <a:tr h="211202">
                <a:tc>
                  <a:txBody>
                    <a:bodyPr/>
                    <a:lstStyle/>
                    <a:p>
                      <a:pPr algn="ctr"/>
                      <a:r>
                        <a:rPr lang="en-US" sz="1400" b="0">
                          <a:effectLst/>
                          <a:latin typeface="var(--h4_family)"/>
                        </a:rPr>
                        <a:t>$71,723</a:t>
                      </a:r>
                    </a:p>
                  </a:txBody>
                  <a:tcPr marL="0" marR="0" marT="0" marB="0" anchor="ctr">
                    <a:lnL w="12700" cap="flat" cmpd="sng" algn="ctr">
                      <a:solidFill>
                        <a:srgbClr val="30A9E0"/>
                      </a:solidFill>
                      <a:prstDash val="solid"/>
                      <a:round/>
                      <a:headEnd type="none" w="med" len="med"/>
                      <a:tailEnd type="none" w="med" len="med"/>
                    </a:lnL>
                    <a:lnR w="12700" cap="flat" cmpd="sng" algn="ctr">
                      <a:solidFill>
                        <a:srgbClr val="30A9E0"/>
                      </a:solidFill>
                      <a:prstDash val="solid"/>
                      <a:round/>
                      <a:headEnd type="none" w="med" len="med"/>
                      <a:tailEnd type="none" w="med" len="med"/>
                    </a:lnR>
                    <a:lnT w="12700" cap="flat" cmpd="sng" algn="ctr">
                      <a:solidFill>
                        <a:srgbClr val="30A9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0">
                          <a:effectLst/>
                          <a:latin typeface="var(--h4_family)"/>
                        </a:rPr>
                        <a:t>$73,157</a:t>
                      </a:r>
                    </a:p>
                  </a:txBody>
                  <a:tcPr marL="0" marR="0" marT="0" marB="0" anchor="ctr">
                    <a:lnL w="12700" cap="flat" cmpd="sng" algn="ctr">
                      <a:solidFill>
                        <a:srgbClr val="30A9E0"/>
                      </a:solidFill>
                      <a:prstDash val="solid"/>
                      <a:round/>
                      <a:headEnd type="none" w="med" len="med"/>
                      <a:tailEnd type="none" w="med" len="med"/>
                    </a:lnL>
                    <a:lnR w="12700" cap="flat" cmpd="sng" algn="ctr">
                      <a:solidFill>
                        <a:srgbClr val="30A9E0"/>
                      </a:solidFill>
                      <a:prstDash val="solid"/>
                      <a:round/>
                      <a:headEnd type="none" w="med" len="med"/>
                      <a:tailEnd type="none" w="med" len="med"/>
                    </a:lnR>
                    <a:lnT w="12700" cap="flat" cmpd="sng" algn="ctr">
                      <a:solidFill>
                        <a:srgbClr val="30A9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0">
                          <a:effectLst/>
                          <a:latin typeface="var(--h4_family)"/>
                        </a:rPr>
                        <a:t>$74,621</a:t>
                      </a:r>
                    </a:p>
                  </a:txBody>
                  <a:tcPr marL="0" marR="0" marT="0" marB="0" anchor="ctr">
                    <a:lnL w="12700" cap="flat" cmpd="sng" algn="ctr">
                      <a:solidFill>
                        <a:srgbClr val="30A9E0"/>
                      </a:solidFill>
                      <a:prstDash val="solid"/>
                      <a:round/>
                      <a:headEnd type="none" w="med" len="med"/>
                      <a:tailEnd type="none" w="med" len="med"/>
                    </a:lnL>
                    <a:lnR w="12700" cap="flat" cmpd="sng" algn="ctr">
                      <a:solidFill>
                        <a:srgbClr val="30A9E0"/>
                      </a:solidFill>
                      <a:prstDash val="solid"/>
                      <a:round/>
                      <a:headEnd type="none" w="med" len="med"/>
                      <a:tailEnd type="none" w="med" len="med"/>
                    </a:lnR>
                    <a:lnT w="12700" cap="flat" cmpd="sng" algn="ctr">
                      <a:solidFill>
                        <a:srgbClr val="30A9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0">
                          <a:effectLst/>
                          <a:latin typeface="var(--h4_family)"/>
                        </a:rPr>
                        <a:t>$76,113</a:t>
                      </a:r>
                    </a:p>
                  </a:txBody>
                  <a:tcPr marL="0" marR="0" marT="0" marB="0" anchor="ctr">
                    <a:lnL w="12700" cap="flat" cmpd="sng" algn="ctr">
                      <a:solidFill>
                        <a:srgbClr val="30A9E0"/>
                      </a:solidFill>
                      <a:prstDash val="solid"/>
                      <a:round/>
                      <a:headEnd type="none" w="med" len="med"/>
                      <a:tailEnd type="none" w="med" len="med"/>
                    </a:lnL>
                    <a:lnR w="12700" cap="flat" cmpd="sng" algn="ctr">
                      <a:solidFill>
                        <a:srgbClr val="30A9E0"/>
                      </a:solidFill>
                      <a:prstDash val="solid"/>
                      <a:round/>
                      <a:headEnd type="none" w="med" len="med"/>
                      <a:tailEnd type="none" w="med" len="med"/>
                    </a:lnR>
                    <a:lnT w="12700" cap="flat" cmpd="sng" algn="ctr">
                      <a:solidFill>
                        <a:srgbClr val="30A9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0">
                          <a:effectLst/>
                          <a:latin typeface="var(--h4_family)"/>
                        </a:rPr>
                        <a:t>$77,635</a:t>
                      </a:r>
                    </a:p>
                  </a:txBody>
                  <a:tcPr marL="0" marR="0" marT="0" marB="0" anchor="ctr">
                    <a:lnL w="12700" cap="flat" cmpd="sng" algn="ctr">
                      <a:solidFill>
                        <a:srgbClr val="30A9E0"/>
                      </a:solidFill>
                      <a:prstDash val="solid"/>
                      <a:round/>
                      <a:headEnd type="none" w="med" len="med"/>
                      <a:tailEnd type="none" w="med" len="med"/>
                    </a:lnL>
                    <a:lnR w="12700" cap="flat" cmpd="sng" algn="ctr">
                      <a:solidFill>
                        <a:srgbClr val="30A9E0"/>
                      </a:solidFill>
                      <a:prstDash val="solid"/>
                      <a:round/>
                      <a:headEnd type="none" w="med" len="med"/>
                      <a:tailEnd type="none" w="med" len="med"/>
                    </a:lnR>
                    <a:lnT w="12700" cap="flat" cmpd="sng" algn="ctr">
                      <a:solidFill>
                        <a:srgbClr val="30A9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0">
                          <a:effectLst/>
                          <a:latin typeface="var(--h4_family)"/>
                        </a:rPr>
                        <a:t>$79,188</a:t>
                      </a:r>
                    </a:p>
                  </a:txBody>
                  <a:tcPr marL="0" marR="0" marT="0" marB="0" anchor="ctr">
                    <a:lnL w="12700" cap="flat" cmpd="sng" algn="ctr">
                      <a:solidFill>
                        <a:srgbClr val="30A9E0"/>
                      </a:solidFill>
                      <a:prstDash val="solid"/>
                      <a:round/>
                      <a:headEnd type="none" w="med" len="med"/>
                      <a:tailEnd type="none" w="med" len="med"/>
                    </a:lnL>
                    <a:lnR w="12700" cap="flat" cmpd="sng" algn="ctr">
                      <a:solidFill>
                        <a:srgbClr val="30A9E0"/>
                      </a:solidFill>
                      <a:prstDash val="solid"/>
                      <a:round/>
                      <a:headEnd type="none" w="med" len="med"/>
                      <a:tailEnd type="none" w="med" len="med"/>
                    </a:lnR>
                    <a:lnT w="12700" cap="flat" cmpd="sng" algn="ctr">
                      <a:solidFill>
                        <a:srgbClr val="30A9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30A9E0"/>
                      </a:solidFill>
                      <a:prstDash val="solid"/>
                      <a:round/>
                      <a:headEnd type="none" w="med" len="med"/>
                      <a:tailEnd type="none" w="med" len="med"/>
                    </a:lnL>
                    <a:lnR w="12700" cap="flat" cmpd="sng" algn="ctr">
                      <a:solidFill>
                        <a:srgbClr val="30A9E0"/>
                      </a:solidFill>
                      <a:prstDash val="solid"/>
                      <a:round/>
                      <a:headEnd type="none" w="med" len="med"/>
                      <a:tailEnd type="none" w="med" len="med"/>
                    </a:lnR>
                    <a:lnT w="12700" cap="flat" cmpd="sng" algn="ctr">
                      <a:solidFill>
                        <a:srgbClr val="30A9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extLst>
                  <a:ext uri="{0D108BD9-81ED-4DB2-BD59-A6C34878D82A}">
                    <a16:rowId xmlns:a16="http://schemas.microsoft.com/office/drawing/2014/main" val="2438479849"/>
                  </a:ext>
                </a:extLst>
              </a:tr>
              <a:tr h="211202">
                <a:tc>
                  <a:txBody>
                    <a:bodyPr/>
                    <a:lstStyle/>
                    <a:p>
                      <a:pPr algn="ctr"/>
                      <a:r>
                        <a:rPr lang="en-US" sz="1400" b="0">
                          <a:effectLst/>
                          <a:latin typeface="var(--h4_family)"/>
                        </a:rPr>
                        <a:t>$75,110</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BF9F9"/>
                    </a:solidFill>
                  </a:tcPr>
                </a:tc>
                <a:tc>
                  <a:txBody>
                    <a:bodyPr/>
                    <a:lstStyle/>
                    <a:p>
                      <a:pPr algn="ctr"/>
                      <a:r>
                        <a:rPr lang="en-US" sz="1400" b="0">
                          <a:effectLst/>
                          <a:latin typeface="var(--h4_family)"/>
                        </a:rPr>
                        <a:t>$76,612</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BF9F9"/>
                    </a:solidFill>
                  </a:tcPr>
                </a:tc>
                <a:tc>
                  <a:txBody>
                    <a:bodyPr/>
                    <a:lstStyle/>
                    <a:p>
                      <a:pPr algn="ctr"/>
                      <a:r>
                        <a:rPr lang="en-US" sz="1400" b="0">
                          <a:effectLst/>
                          <a:latin typeface="var(--h4_family)"/>
                        </a:rPr>
                        <a:t>$78,144</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BF9F9"/>
                    </a:solidFill>
                  </a:tcPr>
                </a:tc>
                <a:tc>
                  <a:txBody>
                    <a:bodyPr/>
                    <a:lstStyle/>
                    <a:p>
                      <a:pPr algn="ctr"/>
                      <a:r>
                        <a:rPr lang="en-US" sz="1400" b="0">
                          <a:effectLst/>
                          <a:latin typeface="var(--h4_family)"/>
                        </a:rPr>
                        <a:t>$79,707</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BF9F9"/>
                    </a:solidFill>
                  </a:tcPr>
                </a:tc>
                <a:tc>
                  <a:txBody>
                    <a:bodyPr/>
                    <a:lstStyle/>
                    <a:p>
                      <a:pPr algn="ctr"/>
                      <a:r>
                        <a:rPr lang="en-US" sz="1400" b="0">
                          <a:effectLst/>
                          <a:latin typeface="var(--h4_family)"/>
                        </a:rPr>
                        <a:t>$81,301</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BF9F9"/>
                    </a:solidFill>
                  </a:tcPr>
                </a:tc>
                <a:tc>
                  <a:txBody>
                    <a:bodyPr/>
                    <a:lstStyle/>
                    <a:p>
                      <a:pPr algn="ctr"/>
                      <a:r>
                        <a:rPr lang="en-US" sz="1400" b="0">
                          <a:effectLst/>
                          <a:latin typeface="var(--h4_family)"/>
                        </a:rPr>
                        <a:t>$82,928</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BF9F9"/>
                    </a:solidFill>
                  </a:tcPr>
                </a:tc>
                <a:extLst>
                  <a:ext uri="{0D108BD9-81ED-4DB2-BD59-A6C34878D82A}">
                    <a16:rowId xmlns:a16="http://schemas.microsoft.com/office/drawing/2014/main" val="2399167986"/>
                  </a:ext>
                </a:extLst>
              </a:tr>
              <a:tr h="211202">
                <a:tc>
                  <a:txBody>
                    <a:bodyPr/>
                    <a:lstStyle/>
                    <a:p>
                      <a:pPr algn="ctr"/>
                      <a:r>
                        <a:rPr lang="en-US" sz="1400" b="0">
                          <a:effectLst/>
                          <a:latin typeface="var(--h4_family)"/>
                        </a:rPr>
                        <a:t>$78,477</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$80,047</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$81,647</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$83,280</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$84,946</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$86,645</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extLst>
                  <a:ext uri="{0D108BD9-81ED-4DB2-BD59-A6C34878D82A}">
                    <a16:rowId xmlns:a16="http://schemas.microsoft.com/office/drawing/2014/main" val="1249611896"/>
                  </a:ext>
                </a:extLst>
              </a:tr>
              <a:tr h="211202">
                <a:tc>
                  <a:txBody>
                    <a:bodyPr/>
                    <a:lstStyle/>
                    <a:p>
                      <a:pPr algn="ctr"/>
                      <a:r>
                        <a:rPr lang="en-US" sz="1400" b="0">
                          <a:effectLst/>
                          <a:latin typeface="var(--h4_family)"/>
                        </a:rPr>
                        <a:t>$81,855</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$83,492</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$85,162</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$86,865</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$88,602</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$90,375</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extLst>
                  <a:ext uri="{0D108BD9-81ED-4DB2-BD59-A6C34878D82A}">
                    <a16:rowId xmlns:a16="http://schemas.microsoft.com/office/drawing/2014/main" val="1141902184"/>
                  </a:ext>
                </a:extLst>
              </a:tr>
              <a:tr h="211202">
                <a:tc>
                  <a:txBody>
                    <a:bodyPr/>
                    <a:lstStyle/>
                    <a:p>
                      <a:pPr algn="ctr"/>
                      <a:r>
                        <a:rPr lang="en-US" sz="1400" b="0">
                          <a:effectLst/>
                          <a:latin typeface="var(--h4_family)"/>
                        </a:rPr>
                        <a:t>$84,678</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0">
                          <a:effectLst/>
                          <a:latin typeface="var(--h4_family)"/>
                        </a:rPr>
                        <a:t>$86,372</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0">
                          <a:effectLst/>
                          <a:latin typeface="var(--h4_family)"/>
                        </a:rPr>
                        <a:t>$88,099</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0">
                          <a:effectLst/>
                          <a:latin typeface="var(--h4_family)"/>
                        </a:rPr>
                        <a:t>$89,861</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0">
                          <a:effectLst/>
                          <a:latin typeface="var(--h4_family)"/>
                        </a:rPr>
                        <a:t>$91,658</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0">
                          <a:effectLst/>
                          <a:latin typeface="var(--h4_family)"/>
                        </a:rPr>
                        <a:t>$93,491</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extLst>
                  <a:ext uri="{0D108BD9-81ED-4DB2-BD59-A6C34878D82A}">
                    <a16:rowId xmlns:a16="http://schemas.microsoft.com/office/drawing/2014/main" val="2381101031"/>
                  </a:ext>
                </a:extLst>
              </a:tr>
              <a:tr h="211202">
                <a:tc>
                  <a:txBody>
                    <a:bodyPr/>
                    <a:lstStyle/>
                    <a:p>
                      <a:pPr algn="ctr"/>
                      <a:r>
                        <a:rPr lang="en-US" sz="1400" b="0">
                          <a:effectLst/>
                          <a:latin typeface="var(--h4_family)"/>
                        </a:rPr>
                        <a:t>$87,495</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$89,245</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$91,030</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$92,850</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$94,707</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$96,602</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extLst>
                  <a:ext uri="{0D108BD9-81ED-4DB2-BD59-A6C34878D82A}">
                    <a16:rowId xmlns:a16="http://schemas.microsoft.com/office/drawing/2014/main" val="1797279632"/>
                  </a:ext>
                </a:extLst>
              </a:tr>
              <a:tr h="211202">
                <a:tc>
                  <a:txBody>
                    <a:bodyPr/>
                    <a:lstStyle/>
                    <a:p>
                      <a:pPr algn="ctr"/>
                      <a:r>
                        <a:rPr lang="en-US" sz="1400" b="0">
                          <a:effectLst/>
                          <a:latin typeface="var(--h4_family)"/>
                        </a:rPr>
                        <a:t>$90,871</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$92,688</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$94,542</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$96,433</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$98,362</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$100,329</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extLst>
                  <a:ext uri="{0D108BD9-81ED-4DB2-BD59-A6C34878D82A}">
                    <a16:rowId xmlns:a16="http://schemas.microsoft.com/office/drawing/2014/main" val="995772809"/>
                  </a:ext>
                </a:extLst>
              </a:tr>
              <a:tr h="211202">
                <a:tc>
                  <a:txBody>
                    <a:bodyPr/>
                    <a:lstStyle/>
                    <a:p>
                      <a:pPr algn="ctr"/>
                      <a:r>
                        <a:rPr lang="en-US" sz="1400" b="0">
                          <a:effectLst/>
                          <a:latin typeface="var(--h4_family)"/>
                        </a:rPr>
                        <a:t>$94,248</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$96,133</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$98,056</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$100,017</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$102,017</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a:effectLst/>
                          <a:latin typeface="var(--h4_family)"/>
                        </a:rPr>
                        <a:t>$104,057</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extLst>
                  <a:ext uri="{0D108BD9-81ED-4DB2-BD59-A6C34878D82A}">
                    <a16:rowId xmlns:a16="http://schemas.microsoft.com/office/drawing/2014/main" val="3918522886"/>
                  </a:ext>
                </a:extLst>
              </a:tr>
              <a:tr h="211202">
                <a:tc>
                  <a:txBody>
                    <a:bodyPr/>
                    <a:lstStyle/>
                    <a:p>
                      <a:pPr algn="ctr"/>
                      <a:r>
                        <a:rPr lang="en-US" sz="1400" b="0">
                          <a:effectLst/>
                          <a:latin typeface="var(--h4_family)"/>
                        </a:rPr>
                        <a:t>$97,628</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$99,581</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$101,572</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$103,604</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$105,676</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a:effectLst/>
                          <a:latin typeface="var(--h4_family)"/>
                        </a:rPr>
                        <a:t>$107,789</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tc>
                  <a:txBody>
                    <a:bodyPr/>
                    <a:lstStyle/>
                    <a:p>
                      <a:pPr algn="ctr"/>
                      <a:r>
                        <a:rPr lang="en-US" sz="1400" b="0" dirty="0">
                          <a:effectLst/>
                          <a:latin typeface="var(--h4_family)"/>
                        </a:rPr>
                        <a:t>5</a:t>
                      </a:r>
                      <a:r>
                        <a:rPr lang="en-US" sz="1400" b="0" baseline="30000" dirty="0">
                          <a:effectLst/>
                          <a:latin typeface="var(--h4_family)"/>
                        </a:rPr>
                        <a:t>th</a:t>
                      </a:r>
                      <a:r>
                        <a:rPr lang="en-US" sz="1400" b="0" dirty="0">
                          <a:effectLst/>
                          <a:latin typeface="var(--h4_family)"/>
                        </a:rPr>
                        <a:t> </a:t>
                      </a:r>
                      <a:r>
                        <a:rPr lang="en-US" sz="1400" b="0" dirty="0" err="1">
                          <a:effectLst/>
                          <a:latin typeface="var(--h4_family)"/>
                        </a:rPr>
                        <a:t>yr</a:t>
                      </a:r>
                      <a:r>
                        <a:rPr lang="en-US" sz="1400" b="0" dirty="0">
                          <a:effectLst/>
                          <a:latin typeface="var(--h4_family)"/>
                        </a:rPr>
                        <a:t> step</a:t>
                      </a: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5F3F0"/>
                    </a:solidFill>
                  </a:tcPr>
                </a:tc>
                <a:extLst>
                  <a:ext uri="{0D108BD9-81ED-4DB2-BD59-A6C34878D82A}">
                    <a16:rowId xmlns:a16="http://schemas.microsoft.com/office/drawing/2014/main" val="1314160833"/>
                  </a:ext>
                </a:extLst>
              </a:tr>
              <a:tr h="211202">
                <a:tc>
                  <a:txBody>
                    <a:bodyPr/>
                    <a:lstStyle/>
                    <a:p>
                      <a:pPr algn="ctr"/>
                      <a:r>
                        <a:rPr lang="en-US" sz="1400" b="1">
                          <a:effectLst/>
                          <a:latin typeface="var(--h6_family)"/>
                        </a:rPr>
                        <a:t>$100,211</a:t>
                      </a:r>
                      <a:endParaRPr lang="en-US" sz="1400" b="0">
                        <a:effectLst/>
                        <a:latin typeface="var(--h4_family)"/>
                      </a:endParaRP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1">
                          <a:effectLst/>
                          <a:latin typeface="var(--h6_family)"/>
                        </a:rPr>
                        <a:t>$102,215</a:t>
                      </a:r>
                      <a:endParaRPr lang="en-US" sz="1400" b="0">
                        <a:effectLst/>
                        <a:latin typeface="var(--h4_family)"/>
                      </a:endParaRP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1">
                          <a:effectLst/>
                          <a:latin typeface="var(--h6_family)"/>
                        </a:rPr>
                        <a:t>$104,260</a:t>
                      </a:r>
                      <a:endParaRPr lang="en-US" sz="1400" b="0">
                        <a:effectLst/>
                        <a:latin typeface="var(--h4_family)"/>
                      </a:endParaRP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1">
                          <a:effectLst/>
                          <a:latin typeface="var(--h6_family)"/>
                        </a:rPr>
                        <a:t>$106,345</a:t>
                      </a:r>
                      <a:endParaRPr lang="en-US" sz="1400" b="0">
                        <a:effectLst/>
                        <a:latin typeface="var(--h4_family)"/>
                      </a:endParaRP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1">
                          <a:effectLst/>
                          <a:latin typeface="var(--h6_family)"/>
                        </a:rPr>
                        <a:t>$108,472</a:t>
                      </a:r>
                      <a:endParaRPr lang="en-US" sz="1400" b="0">
                        <a:effectLst/>
                        <a:latin typeface="var(--h4_family)"/>
                      </a:endParaRP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1">
                          <a:effectLst/>
                          <a:latin typeface="var(--h6_family)"/>
                        </a:rPr>
                        <a:t>$110,641</a:t>
                      </a:r>
                      <a:endParaRPr lang="en-US" sz="1400" b="0">
                        <a:effectLst/>
                        <a:latin typeface="var(--h4_family)"/>
                      </a:endParaRP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BF9F9"/>
                    </a:solidFill>
                  </a:tcPr>
                </a:tc>
                <a:tc>
                  <a:txBody>
                    <a:bodyPr/>
                    <a:lstStyle/>
                    <a:p>
                      <a:pPr algn="ctr"/>
                      <a:r>
                        <a:rPr lang="en-US" sz="1400" b="0" dirty="0">
                          <a:effectLst/>
                          <a:latin typeface="var(--h4_family)"/>
                        </a:rPr>
                        <a:t>2</a:t>
                      </a:r>
                      <a:r>
                        <a:rPr lang="en-US" sz="1400" b="0" baseline="30000" dirty="0">
                          <a:effectLst/>
                          <a:latin typeface="var(--h4_family)"/>
                        </a:rPr>
                        <a:t>nd</a:t>
                      </a:r>
                      <a:r>
                        <a:rPr lang="en-US" sz="1400" b="0" dirty="0">
                          <a:effectLst/>
                          <a:latin typeface="var(--h4_family)"/>
                        </a:rPr>
                        <a:t> </a:t>
                      </a:r>
                      <a:r>
                        <a:rPr lang="en-US" sz="1400" b="0" dirty="0" err="1">
                          <a:effectLst/>
                          <a:latin typeface="var(--h4_family)"/>
                        </a:rPr>
                        <a:t>yr</a:t>
                      </a:r>
                      <a:r>
                        <a:rPr lang="en-US" sz="1400" b="0" dirty="0">
                          <a:effectLst/>
                          <a:latin typeface="var(--h4_family)"/>
                        </a:rPr>
                        <a:t> step</a:t>
                      </a:r>
                    </a:p>
                  </a:txBody>
                  <a:tcPr marL="0" marR="0" marT="0" marB="0" anchor="ctr">
                    <a:lnL w="12700" cap="flat" cmpd="sng" algn="ctr">
                      <a:solidFill>
                        <a:srgbClr val="F0AAE0"/>
                      </a:solidFill>
                      <a:prstDash val="solid"/>
                      <a:round/>
                      <a:headEnd type="none" w="med" len="med"/>
                      <a:tailEnd type="none" w="med" len="med"/>
                    </a:lnL>
                    <a:lnR w="12700" cap="flat" cmpd="sng" algn="ctr">
                      <a:solidFill>
                        <a:srgbClr val="F0AAE0"/>
                      </a:solidFill>
                      <a:prstDash val="solid"/>
                      <a:round/>
                      <a:headEnd type="none" w="med" len="med"/>
                      <a:tailEnd type="none" w="med" len="med"/>
                    </a:lnR>
                    <a:lnT w="12700" cap="flat" cmpd="sng" algn="ctr">
                      <a:solidFill>
                        <a:srgbClr val="F0AAE0"/>
                      </a:solidFill>
                      <a:prstDash val="solid"/>
                      <a:round/>
                      <a:headEnd type="none" w="med" len="med"/>
                      <a:tailEnd type="none" w="med" len="med"/>
                    </a:lnT>
                    <a:lnB w="12700" cap="flat" cmpd="sng" algn="ctr">
                      <a:solidFill>
                        <a:srgbClr val="F0AAE0"/>
                      </a:solidFill>
                      <a:prstDash val="solid"/>
                      <a:round/>
                      <a:headEnd type="none" w="med" len="med"/>
                      <a:tailEnd type="none" w="med" len="med"/>
                    </a:lnB>
                    <a:solidFill>
                      <a:srgbClr val="FBF9F9"/>
                    </a:solidFill>
                  </a:tcPr>
                </a:tc>
                <a:extLst>
                  <a:ext uri="{0D108BD9-81ED-4DB2-BD59-A6C34878D82A}">
                    <a16:rowId xmlns:a16="http://schemas.microsoft.com/office/drawing/2014/main" val="2427951431"/>
                  </a:ext>
                </a:extLst>
              </a:tr>
              <a:tr h="281603">
                <a:tc>
                  <a:txBody>
                    <a:bodyPr/>
                    <a:lstStyle/>
                    <a:p>
                      <a:pPr algn="ctr"/>
                      <a:r>
                        <a:rPr lang="en-US" sz="1400" b="1">
                          <a:effectLst/>
                          <a:latin typeface="var(--h6_family)"/>
                        </a:rPr>
                        <a:t>$106,700</a:t>
                      </a:r>
                      <a:endParaRPr lang="en-US" sz="1400" b="0">
                        <a:effectLst/>
                        <a:latin typeface="var(--h4_family)"/>
                      </a:endParaRP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1">
                          <a:effectLst/>
                          <a:latin typeface="var(--h6_family)"/>
                        </a:rPr>
                        <a:t>$108,834</a:t>
                      </a:r>
                      <a:endParaRPr lang="en-US" sz="1400" b="0">
                        <a:effectLst/>
                        <a:latin typeface="var(--h4_family)"/>
                      </a:endParaRP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1">
                          <a:effectLst/>
                          <a:latin typeface="var(--h6_family)"/>
                        </a:rPr>
                        <a:t>$111,011</a:t>
                      </a:r>
                      <a:endParaRPr lang="en-US" sz="1400" b="0">
                        <a:effectLst/>
                        <a:latin typeface="var(--h4_family)"/>
                      </a:endParaRP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1">
                          <a:effectLst/>
                          <a:latin typeface="var(--h6_family)"/>
                        </a:rPr>
                        <a:t>$113,231</a:t>
                      </a:r>
                      <a:endParaRPr lang="en-US" sz="1400" b="0">
                        <a:effectLst/>
                        <a:latin typeface="var(--h4_family)"/>
                      </a:endParaRP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1">
                          <a:effectLst/>
                          <a:latin typeface="var(--h6_family)"/>
                        </a:rPr>
                        <a:t>$115,496</a:t>
                      </a:r>
                      <a:endParaRPr lang="en-US" sz="1400" b="0">
                        <a:effectLst/>
                        <a:latin typeface="var(--h4_family)"/>
                      </a:endParaRP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pPr algn="ctr"/>
                      <a:r>
                        <a:rPr lang="en-US" sz="1400" b="1">
                          <a:effectLst/>
                          <a:latin typeface="var(--h6_family)"/>
                        </a:rPr>
                        <a:t>$117,805</a:t>
                      </a:r>
                      <a:endParaRPr lang="en-US" sz="1400" b="0">
                        <a:effectLst/>
                        <a:latin typeface="var(--h4_family)"/>
                      </a:endParaRPr>
                    </a:p>
                  </a:txBody>
                  <a:tcPr marL="0" marR="0" marT="0" marB="0" anchor="ctr">
                    <a:lnL w="12700" cap="flat" cmpd="sng" algn="ctr">
                      <a:solidFill>
                        <a:srgbClr val="F0A4E0"/>
                      </a:solidFill>
                      <a:prstDash val="solid"/>
                      <a:round/>
                      <a:headEnd type="none" w="med" len="med"/>
                      <a:tailEnd type="none" w="med" len="med"/>
                    </a:lnL>
                    <a:lnR w="12700" cap="flat" cmpd="sng" algn="ctr">
                      <a:solidFill>
                        <a:srgbClr val="F0A4E0"/>
                      </a:solidFill>
                      <a:prstDash val="solid"/>
                      <a:round/>
                      <a:headEnd type="none" w="med" len="med"/>
                      <a:tailEnd type="none" w="med" len="med"/>
                    </a:lnR>
                    <a:lnT w="12700" cap="flat" cmpd="sng" algn="ctr">
                      <a:solidFill>
                        <a:srgbClr val="F0A4E0"/>
                      </a:solidFill>
                      <a:prstDash val="solid"/>
                      <a:round/>
                      <a:headEnd type="none" w="med" len="med"/>
                      <a:tailEnd type="none" w="med" len="med"/>
                    </a:lnT>
                    <a:lnB w="12700" cap="flat" cmpd="sng" algn="ctr">
                      <a:solidFill>
                        <a:srgbClr val="F0A4E0"/>
                      </a:solidFill>
                      <a:prstDash val="solid"/>
                      <a:round/>
                      <a:headEnd type="none" w="med" len="med"/>
                      <a:tailEnd type="none" w="med" len="med"/>
                    </a:lnB>
                    <a:solidFill>
                      <a:srgbClr val="F5F3F0"/>
                    </a:solidFill>
                  </a:tcPr>
                </a:tc>
                <a:tc>
                  <a:txBody>
                    <a:bodyPr/>
                    <a:lstStyle/>
                    <a:p>
                      <a:r>
                        <a:rPr lang="en-US" sz="1400" dirty="0"/>
                        <a:t>7</a:t>
                      </a:r>
                      <a:r>
                        <a:rPr lang="en-US" sz="1400" baseline="30000" dirty="0"/>
                        <a:t>th</a:t>
                      </a:r>
                      <a:r>
                        <a:rPr lang="en-US" sz="1400" dirty="0"/>
                        <a:t> final</a:t>
                      </a:r>
                    </a:p>
                  </a:txBody>
                  <a:tcPr marL="70401" marR="70401" marT="35200" marB="35200">
                    <a:lnL w="12700" cap="flat" cmpd="sng" algn="ctr">
                      <a:solidFill>
                        <a:srgbClr val="F0A4E0"/>
                      </a:solidFill>
                      <a:prstDash val="solid"/>
                      <a:round/>
                      <a:headEnd type="none" w="med" len="med"/>
                      <a:tailEnd type="none" w="med" len="med"/>
                    </a:lnL>
                    <a:lnT w="12700" cap="flat" cmpd="sng" algn="ctr">
                      <a:solidFill>
                        <a:srgbClr val="F0AAE0"/>
                      </a:solidFill>
                      <a:prstDash val="solid"/>
                      <a:round/>
                      <a:headEnd type="none" w="med" len="med"/>
                      <a:tailEnd type="none" w="med" len="med"/>
                    </a:lnT>
                  </a:tcPr>
                </a:tc>
                <a:extLst>
                  <a:ext uri="{0D108BD9-81ED-4DB2-BD59-A6C34878D82A}">
                    <a16:rowId xmlns:a16="http://schemas.microsoft.com/office/drawing/2014/main" val="1657901087"/>
                  </a:ext>
                </a:extLst>
              </a:tr>
            </a:tbl>
          </a:graphicData>
        </a:graphic>
      </p:graphicFrame>
    </p:spTree>
    <p:extLst>
      <p:ext uri="{BB962C8B-B14F-4D97-AF65-F5344CB8AC3E}">
        <p14:creationId xmlns:p14="http://schemas.microsoft.com/office/powerpoint/2010/main" val="2712103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510AE-CBFF-4DA1-B459-57CD3A076C9E}"/>
              </a:ext>
            </a:extLst>
          </p:cNvPr>
          <p:cNvSpPr>
            <a:spLocks noGrp="1"/>
          </p:cNvSpPr>
          <p:nvPr>
            <p:ph type="title"/>
          </p:nvPr>
        </p:nvSpPr>
        <p:spPr/>
        <p:txBody>
          <a:bodyPr>
            <a:normAutofit fontScale="90000"/>
          </a:bodyPr>
          <a:lstStyle/>
          <a:p>
            <a:pPr algn="ctr"/>
            <a:r>
              <a:rPr lang="en-US" dirty="0" err="1"/>
              <a:t>Heo</a:t>
            </a:r>
            <a:r>
              <a:rPr lang="en-US" dirty="0"/>
              <a:t> employee benefits</a:t>
            </a:r>
            <a:br>
              <a:rPr lang="en-US" dirty="0"/>
            </a:br>
            <a:r>
              <a:rPr lang="en-US" dirty="0"/>
              <a:t>salary schedule – He Assistant</a:t>
            </a:r>
            <a:br>
              <a:rPr lang="en-US" dirty="0"/>
            </a:br>
            <a:endParaRPr lang="en-US" dirty="0"/>
          </a:p>
        </p:txBody>
      </p:sp>
      <p:sp>
        <p:nvSpPr>
          <p:cNvPr id="5" name="Rectangle 1">
            <a:extLst>
              <a:ext uri="{FF2B5EF4-FFF2-40B4-BE49-F238E27FC236}">
                <a16:creationId xmlns:a16="http://schemas.microsoft.com/office/drawing/2014/main" id="{01DFF09E-020D-4C6D-A092-02B2F11B995A}"/>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11" name="Content Placeholder 10">
            <a:extLst>
              <a:ext uri="{FF2B5EF4-FFF2-40B4-BE49-F238E27FC236}">
                <a16:creationId xmlns:a16="http://schemas.microsoft.com/office/drawing/2014/main" id="{543579BE-0062-4CE3-B3A9-600EADF919AF}"/>
              </a:ext>
            </a:extLst>
          </p:cNvPr>
          <p:cNvGraphicFramePr>
            <a:graphicFrameLocks noGrp="1"/>
          </p:cNvGraphicFramePr>
          <p:nvPr>
            <p:ph idx="1"/>
            <p:extLst>
              <p:ext uri="{D42A27DB-BD31-4B8C-83A1-F6EECF244321}">
                <p14:modId xmlns:p14="http://schemas.microsoft.com/office/powerpoint/2010/main" val="251006079"/>
              </p:ext>
            </p:extLst>
          </p:nvPr>
        </p:nvGraphicFramePr>
        <p:xfrm>
          <a:off x="3059174" y="1998864"/>
          <a:ext cx="6387976" cy="3484160"/>
        </p:xfrm>
        <a:graphic>
          <a:graphicData uri="http://schemas.openxmlformats.org/drawingml/2006/table">
            <a:tbl>
              <a:tblPr/>
              <a:tblGrid>
                <a:gridCol w="912568">
                  <a:extLst>
                    <a:ext uri="{9D8B030D-6E8A-4147-A177-3AD203B41FA5}">
                      <a16:colId xmlns:a16="http://schemas.microsoft.com/office/drawing/2014/main" val="2508087867"/>
                    </a:ext>
                  </a:extLst>
                </a:gridCol>
                <a:gridCol w="912568">
                  <a:extLst>
                    <a:ext uri="{9D8B030D-6E8A-4147-A177-3AD203B41FA5}">
                      <a16:colId xmlns:a16="http://schemas.microsoft.com/office/drawing/2014/main" val="2585730334"/>
                    </a:ext>
                  </a:extLst>
                </a:gridCol>
                <a:gridCol w="912568">
                  <a:extLst>
                    <a:ext uri="{9D8B030D-6E8A-4147-A177-3AD203B41FA5}">
                      <a16:colId xmlns:a16="http://schemas.microsoft.com/office/drawing/2014/main" val="4289606363"/>
                    </a:ext>
                  </a:extLst>
                </a:gridCol>
                <a:gridCol w="912568">
                  <a:extLst>
                    <a:ext uri="{9D8B030D-6E8A-4147-A177-3AD203B41FA5}">
                      <a16:colId xmlns:a16="http://schemas.microsoft.com/office/drawing/2014/main" val="267998387"/>
                    </a:ext>
                  </a:extLst>
                </a:gridCol>
                <a:gridCol w="912568">
                  <a:extLst>
                    <a:ext uri="{9D8B030D-6E8A-4147-A177-3AD203B41FA5}">
                      <a16:colId xmlns:a16="http://schemas.microsoft.com/office/drawing/2014/main" val="1911684681"/>
                    </a:ext>
                  </a:extLst>
                </a:gridCol>
                <a:gridCol w="912568">
                  <a:extLst>
                    <a:ext uri="{9D8B030D-6E8A-4147-A177-3AD203B41FA5}">
                      <a16:colId xmlns:a16="http://schemas.microsoft.com/office/drawing/2014/main" val="32851530"/>
                    </a:ext>
                  </a:extLst>
                </a:gridCol>
                <a:gridCol w="912568">
                  <a:extLst>
                    <a:ext uri="{9D8B030D-6E8A-4147-A177-3AD203B41FA5}">
                      <a16:colId xmlns:a16="http://schemas.microsoft.com/office/drawing/2014/main" val="3289830633"/>
                    </a:ext>
                  </a:extLst>
                </a:gridCol>
              </a:tblGrid>
              <a:tr h="211202">
                <a:tc>
                  <a:txBody>
                    <a:bodyPr/>
                    <a:lstStyle/>
                    <a:p>
                      <a:pPr algn="ctr"/>
                      <a:r>
                        <a:rPr lang="en-US" sz="1400" b="1">
                          <a:effectLst/>
                          <a:latin typeface="var(--h6_family)"/>
                        </a:rPr>
                        <a:t>4/20/2017</a:t>
                      </a:r>
                      <a:endParaRPr lang="en-US" sz="1400" b="0">
                        <a:effectLst/>
                        <a:latin typeface="var(--h4_family)"/>
                      </a:endParaRPr>
                    </a:p>
                  </a:txBody>
                  <a:tcPr marL="0" marR="0" marT="0" marB="0" anchor="ctr">
                    <a:lnL w="12700" cap="flat" cmpd="sng" algn="ctr">
                      <a:solidFill>
                        <a:srgbClr val="30C204"/>
                      </a:solidFill>
                      <a:prstDash val="solid"/>
                      <a:round/>
                      <a:headEnd type="none" w="med" len="med"/>
                      <a:tailEnd type="none" w="med" len="med"/>
                    </a:lnL>
                    <a:lnR w="12700" cap="flat" cmpd="sng" algn="ctr">
                      <a:solidFill>
                        <a:srgbClr val="30C204"/>
                      </a:solidFill>
                      <a:prstDash val="solid"/>
                      <a:round/>
                      <a:headEnd type="none" w="med" len="med"/>
                      <a:tailEnd type="none" w="med" len="med"/>
                    </a:lnR>
                    <a:lnT w="12700" cap="flat" cmpd="sng" algn="ctr">
                      <a:solidFill>
                        <a:srgbClr val="30C204"/>
                      </a:solidFill>
                      <a:prstDash val="solid"/>
                      <a:round/>
                      <a:headEnd type="none" w="med" len="med"/>
                      <a:tailEnd type="none" w="med" len="med"/>
                    </a:lnT>
                    <a:lnB w="12700" cap="flat" cmpd="sng" algn="ctr">
                      <a:solidFill>
                        <a:srgbClr val="10C004"/>
                      </a:solidFill>
                      <a:prstDash val="solid"/>
                      <a:round/>
                      <a:headEnd type="none" w="med" len="med"/>
                      <a:tailEnd type="none" w="med" len="med"/>
                    </a:lnB>
                    <a:solidFill>
                      <a:srgbClr val="FBF9F9"/>
                    </a:solidFill>
                  </a:tcPr>
                </a:tc>
                <a:tc>
                  <a:txBody>
                    <a:bodyPr/>
                    <a:lstStyle/>
                    <a:p>
                      <a:pPr algn="ctr"/>
                      <a:r>
                        <a:rPr lang="en-US" sz="1400" b="1">
                          <a:effectLst/>
                          <a:latin typeface="var(--h6_family)"/>
                        </a:rPr>
                        <a:t>10/1/2018</a:t>
                      </a:r>
                      <a:endParaRPr lang="en-US" sz="1400" b="0">
                        <a:effectLst/>
                        <a:latin typeface="var(--h4_family)"/>
                      </a:endParaRPr>
                    </a:p>
                  </a:txBody>
                  <a:tcPr marL="0" marR="0" marT="0" marB="0" anchor="ctr">
                    <a:lnL w="12700" cap="flat" cmpd="sng" algn="ctr">
                      <a:solidFill>
                        <a:srgbClr val="30C204"/>
                      </a:solidFill>
                      <a:prstDash val="solid"/>
                      <a:round/>
                      <a:headEnd type="none" w="med" len="med"/>
                      <a:tailEnd type="none" w="med" len="med"/>
                    </a:lnL>
                    <a:lnR w="12700" cap="flat" cmpd="sng" algn="ctr">
                      <a:solidFill>
                        <a:srgbClr val="30C204"/>
                      </a:solidFill>
                      <a:prstDash val="solid"/>
                      <a:round/>
                      <a:headEnd type="none" w="med" len="med"/>
                      <a:tailEnd type="none" w="med" len="med"/>
                    </a:lnR>
                    <a:lnT w="12700" cap="flat" cmpd="sng" algn="ctr">
                      <a:solidFill>
                        <a:srgbClr val="30C204"/>
                      </a:solidFill>
                      <a:prstDash val="solid"/>
                      <a:round/>
                      <a:headEnd type="none" w="med" len="med"/>
                      <a:tailEnd type="none" w="med" len="med"/>
                    </a:lnT>
                    <a:lnB w="12700" cap="flat" cmpd="sng" algn="ctr">
                      <a:solidFill>
                        <a:srgbClr val="10C004"/>
                      </a:solidFill>
                      <a:prstDash val="solid"/>
                      <a:round/>
                      <a:headEnd type="none" w="med" len="med"/>
                      <a:tailEnd type="none" w="med" len="med"/>
                    </a:lnB>
                    <a:solidFill>
                      <a:srgbClr val="FBF9F9"/>
                    </a:solidFill>
                  </a:tcPr>
                </a:tc>
                <a:tc>
                  <a:txBody>
                    <a:bodyPr/>
                    <a:lstStyle/>
                    <a:p>
                      <a:pPr algn="ctr"/>
                      <a:r>
                        <a:rPr lang="en-US" sz="1400" b="1">
                          <a:effectLst/>
                          <a:latin typeface="var(--h6_family)"/>
                        </a:rPr>
                        <a:t>10/31/2019</a:t>
                      </a:r>
                      <a:endParaRPr lang="en-US" sz="1400" b="0">
                        <a:effectLst/>
                        <a:latin typeface="var(--h4_family)"/>
                      </a:endParaRPr>
                    </a:p>
                  </a:txBody>
                  <a:tcPr marL="0" marR="0" marT="0" marB="0" anchor="ctr">
                    <a:lnL w="12700" cap="flat" cmpd="sng" algn="ctr">
                      <a:solidFill>
                        <a:srgbClr val="30C204"/>
                      </a:solidFill>
                      <a:prstDash val="solid"/>
                      <a:round/>
                      <a:headEnd type="none" w="med" len="med"/>
                      <a:tailEnd type="none" w="med" len="med"/>
                    </a:lnL>
                    <a:lnR w="12700" cap="flat" cmpd="sng" algn="ctr">
                      <a:solidFill>
                        <a:srgbClr val="30C204"/>
                      </a:solidFill>
                      <a:prstDash val="solid"/>
                      <a:round/>
                      <a:headEnd type="none" w="med" len="med"/>
                      <a:tailEnd type="none" w="med" len="med"/>
                    </a:lnR>
                    <a:lnT w="12700" cap="flat" cmpd="sng" algn="ctr">
                      <a:solidFill>
                        <a:srgbClr val="30C204"/>
                      </a:solidFill>
                      <a:prstDash val="solid"/>
                      <a:round/>
                      <a:headEnd type="none" w="med" len="med"/>
                      <a:tailEnd type="none" w="med" len="med"/>
                    </a:lnT>
                    <a:lnB w="12700" cap="flat" cmpd="sng" algn="ctr">
                      <a:solidFill>
                        <a:srgbClr val="10C004"/>
                      </a:solidFill>
                      <a:prstDash val="solid"/>
                      <a:round/>
                      <a:headEnd type="none" w="med" len="med"/>
                      <a:tailEnd type="none" w="med" len="med"/>
                    </a:lnB>
                    <a:solidFill>
                      <a:srgbClr val="FBF9F9"/>
                    </a:solidFill>
                  </a:tcPr>
                </a:tc>
                <a:tc>
                  <a:txBody>
                    <a:bodyPr/>
                    <a:lstStyle/>
                    <a:p>
                      <a:pPr algn="ctr"/>
                      <a:r>
                        <a:rPr lang="en-US" sz="1400" b="1">
                          <a:effectLst/>
                          <a:latin typeface="var(--h6_family)"/>
                        </a:rPr>
                        <a:t>11/15/2020</a:t>
                      </a:r>
                      <a:endParaRPr lang="en-US" sz="1400" b="0">
                        <a:effectLst/>
                        <a:latin typeface="var(--h4_family)"/>
                      </a:endParaRPr>
                    </a:p>
                  </a:txBody>
                  <a:tcPr marL="0" marR="0" marT="0" marB="0" anchor="ctr">
                    <a:lnL w="12700" cap="flat" cmpd="sng" algn="ctr">
                      <a:solidFill>
                        <a:srgbClr val="30C204"/>
                      </a:solidFill>
                      <a:prstDash val="solid"/>
                      <a:round/>
                      <a:headEnd type="none" w="med" len="med"/>
                      <a:tailEnd type="none" w="med" len="med"/>
                    </a:lnL>
                    <a:lnR w="12700" cap="flat" cmpd="sng" algn="ctr">
                      <a:solidFill>
                        <a:srgbClr val="30C204"/>
                      </a:solidFill>
                      <a:prstDash val="solid"/>
                      <a:round/>
                      <a:headEnd type="none" w="med" len="med"/>
                      <a:tailEnd type="none" w="med" len="med"/>
                    </a:lnR>
                    <a:lnT w="12700" cap="flat" cmpd="sng" algn="ctr">
                      <a:solidFill>
                        <a:srgbClr val="30C204"/>
                      </a:solidFill>
                      <a:prstDash val="solid"/>
                      <a:round/>
                      <a:headEnd type="none" w="med" len="med"/>
                      <a:tailEnd type="none" w="med" len="med"/>
                    </a:lnT>
                    <a:lnB w="12700" cap="flat" cmpd="sng" algn="ctr">
                      <a:solidFill>
                        <a:srgbClr val="10C004"/>
                      </a:solidFill>
                      <a:prstDash val="solid"/>
                      <a:round/>
                      <a:headEnd type="none" w="med" len="med"/>
                      <a:tailEnd type="none" w="med" len="med"/>
                    </a:lnB>
                    <a:solidFill>
                      <a:srgbClr val="FBF9F9"/>
                    </a:solidFill>
                  </a:tcPr>
                </a:tc>
                <a:tc>
                  <a:txBody>
                    <a:bodyPr/>
                    <a:lstStyle/>
                    <a:p>
                      <a:pPr algn="ctr"/>
                      <a:r>
                        <a:rPr lang="en-US" sz="1400" b="1">
                          <a:effectLst/>
                          <a:latin typeface="var(--h6_family)"/>
                        </a:rPr>
                        <a:t>11/15/2021</a:t>
                      </a:r>
                      <a:endParaRPr lang="en-US" sz="1400" b="0">
                        <a:effectLst/>
                        <a:latin typeface="var(--h4_family)"/>
                      </a:endParaRPr>
                    </a:p>
                  </a:txBody>
                  <a:tcPr marL="0" marR="0" marT="0" marB="0" anchor="ctr">
                    <a:lnL w="12700" cap="flat" cmpd="sng" algn="ctr">
                      <a:solidFill>
                        <a:srgbClr val="30C204"/>
                      </a:solidFill>
                      <a:prstDash val="solid"/>
                      <a:round/>
                      <a:headEnd type="none" w="med" len="med"/>
                      <a:tailEnd type="none" w="med" len="med"/>
                    </a:lnL>
                    <a:lnR w="12700" cap="flat" cmpd="sng" algn="ctr">
                      <a:solidFill>
                        <a:srgbClr val="30C204"/>
                      </a:solidFill>
                      <a:prstDash val="solid"/>
                      <a:round/>
                      <a:headEnd type="none" w="med" len="med"/>
                      <a:tailEnd type="none" w="med" len="med"/>
                    </a:lnR>
                    <a:lnT w="12700" cap="flat" cmpd="sng" algn="ctr">
                      <a:solidFill>
                        <a:srgbClr val="30C204"/>
                      </a:solidFill>
                      <a:prstDash val="solid"/>
                      <a:round/>
                      <a:headEnd type="none" w="med" len="med"/>
                      <a:tailEnd type="none" w="med" len="med"/>
                    </a:lnT>
                    <a:lnB w="12700" cap="flat" cmpd="sng" algn="ctr">
                      <a:solidFill>
                        <a:srgbClr val="10C004"/>
                      </a:solidFill>
                      <a:prstDash val="solid"/>
                      <a:round/>
                      <a:headEnd type="none" w="med" len="med"/>
                      <a:tailEnd type="none" w="med" len="med"/>
                    </a:lnB>
                    <a:solidFill>
                      <a:srgbClr val="FBF9F9"/>
                    </a:solidFill>
                  </a:tcPr>
                </a:tc>
                <a:tc>
                  <a:txBody>
                    <a:bodyPr/>
                    <a:lstStyle/>
                    <a:p>
                      <a:pPr algn="ctr"/>
                      <a:r>
                        <a:rPr lang="en-US" sz="1400" b="1">
                          <a:effectLst/>
                          <a:latin typeface="var(--h6_family)"/>
                        </a:rPr>
                        <a:t>11/1/2022</a:t>
                      </a:r>
                      <a:endParaRPr lang="en-US" sz="1400" b="0">
                        <a:effectLst/>
                        <a:latin typeface="var(--h4_family)"/>
                      </a:endParaRPr>
                    </a:p>
                  </a:txBody>
                  <a:tcPr marL="0" marR="0" marT="0" marB="0" anchor="ctr">
                    <a:lnL w="12700" cap="flat" cmpd="sng" algn="ctr">
                      <a:solidFill>
                        <a:srgbClr val="30C204"/>
                      </a:solidFill>
                      <a:prstDash val="solid"/>
                      <a:round/>
                      <a:headEnd type="none" w="med" len="med"/>
                      <a:tailEnd type="none" w="med" len="med"/>
                    </a:lnL>
                    <a:lnR w="12700" cap="flat" cmpd="sng" algn="ctr">
                      <a:solidFill>
                        <a:srgbClr val="30C204"/>
                      </a:solidFill>
                      <a:prstDash val="solid"/>
                      <a:round/>
                      <a:headEnd type="none" w="med" len="med"/>
                      <a:tailEnd type="none" w="med" len="med"/>
                    </a:lnR>
                    <a:lnT w="12700" cap="flat" cmpd="sng" algn="ctr">
                      <a:solidFill>
                        <a:srgbClr val="30C204"/>
                      </a:solidFill>
                      <a:prstDash val="solid"/>
                      <a:round/>
                      <a:headEnd type="none" w="med" len="med"/>
                      <a:tailEnd type="none" w="med" len="med"/>
                    </a:lnT>
                    <a:lnB w="12700" cap="flat" cmpd="sng" algn="ctr">
                      <a:solidFill>
                        <a:srgbClr val="10C004"/>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30C204"/>
                      </a:solidFill>
                      <a:prstDash val="solid"/>
                      <a:round/>
                      <a:headEnd type="none" w="med" len="med"/>
                      <a:tailEnd type="none" w="med" len="med"/>
                    </a:lnL>
                    <a:lnR w="12700" cap="flat" cmpd="sng" algn="ctr">
                      <a:solidFill>
                        <a:srgbClr val="30C204"/>
                      </a:solidFill>
                      <a:prstDash val="solid"/>
                      <a:round/>
                      <a:headEnd type="none" w="med" len="med"/>
                      <a:tailEnd type="none" w="med" len="med"/>
                    </a:lnR>
                    <a:lnT w="12700" cap="flat" cmpd="sng" algn="ctr">
                      <a:solidFill>
                        <a:srgbClr val="30C204"/>
                      </a:solidFill>
                      <a:prstDash val="solid"/>
                      <a:round/>
                      <a:headEnd type="none" w="med" len="med"/>
                      <a:tailEnd type="none" w="med" len="med"/>
                    </a:lnT>
                    <a:lnB w="12700" cap="flat" cmpd="sng" algn="ctr">
                      <a:solidFill>
                        <a:srgbClr val="10C004"/>
                      </a:solidFill>
                      <a:prstDash val="solid"/>
                      <a:round/>
                      <a:headEnd type="none" w="med" len="med"/>
                      <a:tailEnd type="none" w="med" len="med"/>
                    </a:lnB>
                    <a:solidFill>
                      <a:srgbClr val="FBF9F9"/>
                    </a:solidFill>
                  </a:tcPr>
                </a:tc>
                <a:extLst>
                  <a:ext uri="{0D108BD9-81ED-4DB2-BD59-A6C34878D82A}">
                    <a16:rowId xmlns:a16="http://schemas.microsoft.com/office/drawing/2014/main" val="1654085027"/>
                  </a:ext>
                </a:extLst>
              </a:tr>
              <a:tr h="211202">
                <a:tc>
                  <a:txBody>
                    <a:bodyPr/>
                    <a:lstStyle/>
                    <a:p>
                      <a:pPr algn="ctr"/>
                      <a:r>
                        <a:rPr lang="en-US" sz="1400" b="0">
                          <a:effectLst/>
                          <a:latin typeface="var(--h4_family)"/>
                        </a:rPr>
                        <a:t>$47,340</a:t>
                      </a:r>
                    </a:p>
                  </a:txBody>
                  <a:tcPr marL="0" marR="0" marT="0" marB="0" anchor="ctr">
                    <a:lnL w="12700" cap="flat" cmpd="sng" algn="ctr">
                      <a:solidFill>
                        <a:srgbClr val="10C004"/>
                      </a:solidFill>
                      <a:prstDash val="solid"/>
                      <a:round/>
                      <a:headEnd type="none" w="med" len="med"/>
                      <a:tailEnd type="none" w="med" len="med"/>
                    </a:lnL>
                    <a:lnR w="12700" cap="flat" cmpd="sng" algn="ctr">
                      <a:solidFill>
                        <a:srgbClr val="10C004"/>
                      </a:solidFill>
                      <a:prstDash val="solid"/>
                      <a:round/>
                      <a:headEnd type="none" w="med" len="med"/>
                      <a:tailEnd type="none" w="med" len="med"/>
                    </a:lnR>
                    <a:lnT w="12700" cap="flat" cmpd="sng" algn="ctr">
                      <a:solidFill>
                        <a:srgbClr val="10C0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$48,287</a:t>
                      </a:r>
                    </a:p>
                  </a:txBody>
                  <a:tcPr marL="0" marR="0" marT="0" marB="0" anchor="ctr">
                    <a:lnL w="12700" cap="flat" cmpd="sng" algn="ctr">
                      <a:solidFill>
                        <a:srgbClr val="10C004"/>
                      </a:solidFill>
                      <a:prstDash val="solid"/>
                      <a:round/>
                      <a:headEnd type="none" w="med" len="med"/>
                      <a:tailEnd type="none" w="med" len="med"/>
                    </a:lnL>
                    <a:lnR w="12700" cap="flat" cmpd="sng" algn="ctr">
                      <a:solidFill>
                        <a:srgbClr val="10C004"/>
                      </a:solidFill>
                      <a:prstDash val="solid"/>
                      <a:round/>
                      <a:headEnd type="none" w="med" len="med"/>
                      <a:tailEnd type="none" w="med" len="med"/>
                    </a:lnR>
                    <a:lnT w="12700" cap="flat" cmpd="sng" algn="ctr">
                      <a:solidFill>
                        <a:srgbClr val="10C0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$49,253</a:t>
                      </a:r>
                    </a:p>
                  </a:txBody>
                  <a:tcPr marL="0" marR="0" marT="0" marB="0" anchor="ctr">
                    <a:lnL w="12700" cap="flat" cmpd="sng" algn="ctr">
                      <a:solidFill>
                        <a:srgbClr val="10C004"/>
                      </a:solidFill>
                      <a:prstDash val="solid"/>
                      <a:round/>
                      <a:headEnd type="none" w="med" len="med"/>
                      <a:tailEnd type="none" w="med" len="med"/>
                    </a:lnL>
                    <a:lnR w="12700" cap="flat" cmpd="sng" algn="ctr">
                      <a:solidFill>
                        <a:srgbClr val="10C004"/>
                      </a:solidFill>
                      <a:prstDash val="solid"/>
                      <a:round/>
                      <a:headEnd type="none" w="med" len="med"/>
                      <a:tailEnd type="none" w="med" len="med"/>
                    </a:lnR>
                    <a:lnT w="12700" cap="flat" cmpd="sng" algn="ctr">
                      <a:solidFill>
                        <a:srgbClr val="10C0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$50,238</a:t>
                      </a:r>
                    </a:p>
                  </a:txBody>
                  <a:tcPr marL="0" marR="0" marT="0" marB="0" anchor="ctr">
                    <a:lnL w="12700" cap="flat" cmpd="sng" algn="ctr">
                      <a:solidFill>
                        <a:srgbClr val="10C004"/>
                      </a:solidFill>
                      <a:prstDash val="solid"/>
                      <a:round/>
                      <a:headEnd type="none" w="med" len="med"/>
                      <a:tailEnd type="none" w="med" len="med"/>
                    </a:lnL>
                    <a:lnR w="12700" cap="flat" cmpd="sng" algn="ctr">
                      <a:solidFill>
                        <a:srgbClr val="10C004"/>
                      </a:solidFill>
                      <a:prstDash val="solid"/>
                      <a:round/>
                      <a:headEnd type="none" w="med" len="med"/>
                      <a:tailEnd type="none" w="med" len="med"/>
                    </a:lnR>
                    <a:lnT w="12700" cap="flat" cmpd="sng" algn="ctr">
                      <a:solidFill>
                        <a:srgbClr val="10C0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$51,242</a:t>
                      </a:r>
                    </a:p>
                  </a:txBody>
                  <a:tcPr marL="0" marR="0" marT="0" marB="0" anchor="ctr">
                    <a:lnL w="12700" cap="flat" cmpd="sng" algn="ctr">
                      <a:solidFill>
                        <a:srgbClr val="10C004"/>
                      </a:solidFill>
                      <a:prstDash val="solid"/>
                      <a:round/>
                      <a:headEnd type="none" w="med" len="med"/>
                      <a:tailEnd type="none" w="med" len="med"/>
                    </a:lnL>
                    <a:lnR w="12700" cap="flat" cmpd="sng" algn="ctr">
                      <a:solidFill>
                        <a:srgbClr val="10C004"/>
                      </a:solidFill>
                      <a:prstDash val="solid"/>
                      <a:round/>
                      <a:headEnd type="none" w="med" len="med"/>
                      <a:tailEnd type="none" w="med" len="med"/>
                    </a:lnR>
                    <a:lnT w="12700" cap="flat" cmpd="sng" algn="ctr">
                      <a:solidFill>
                        <a:srgbClr val="10C0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$52,267</a:t>
                      </a:r>
                    </a:p>
                  </a:txBody>
                  <a:tcPr marL="0" marR="0" marT="0" marB="0" anchor="ctr">
                    <a:lnL w="12700" cap="flat" cmpd="sng" algn="ctr">
                      <a:solidFill>
                        <a:srgbClr val="10C004"/>
                      </a:solidFill>
                      <a:prstDash val="solid"/>
                      <a:round/>
                      <a:headEnd type="none" w="med" len="med"/>
                      <a:tailEnd type="none" w="med" len="med"/>
                    </a:lnL>
                    <a:lnR w="12700" cap="flat" cmpd="sng" algn="ctr">
                      <a:solidFill>
                        <a:srgbClr val="10C004"/>
                      </a:solidFill>
                      <a:prstDash val="solid"/>
                      <a:round/>
                      <a:headEnd type="none" w="med" len="med"/>
                      <a:tailEnd type="none" w="med" len="med"/>
                    </a:lnR>
                    <a:lnT w="12700" cap="flat" cmpd="sng" algn="ctr">
                      <a:solidFill>
                        <a:srgbClr val="10C0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10C004"/>
                      </a:solidFill>
                      <a:prstDash val="solid"/>
                      <a:round/>
                      <a:headEnd type="none" w="med" len="med"/>
                      <a:tailEnd type="none" w="med" len="med"/>
                    </a:lnL>
                    <a:lnR w="12700" cap="flat" cmpd="sng" algn="ctr">
                      <a:solidFill>
                        <a:srgbClr val="10C004"/>
                      </a:solidFill>
                      <a:prstDash val="solid"/>
                      <a:round/>
                      <a:headEnd type="none" w="med" len="med"/>
                      <a:tailEnd type="none" w="med" len="med"/>
                    </a:lnR>
                    <a:lnT w="12700" cap="flat" cmpd="sng" algn="ctr">
                      <a:solidFill>
                        <a:srgbClr val="10C0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extLst>
                  <a:ext uri="{0D108BD9-81ED-4DB2-BD59-A6C34878D82A}">
                    <a16:rowId xmlns:a16="http://schemas.microsoft.com/office/drawing/2014/main" val="3141026344"/>
                  </a:ext>
                </a:extLst>
              </a:tr>
              <a:tr h="211202">
                <a:tc>
                  <a:txBody>
                    <a:bodyPr/>
                    <a:lstStyle/>
                    <a:p>
                      <a:pPr algn="ctr"/>
                      <a:r>
                        <a:rPr lang="en-US" sz="1400" b="0">
                          <a:effectLst/>
                          <a:latin typeface="var(--h4_family)"/>
                        </a:rPr>
                        <a:t>$49,193</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$50,177</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$51,180</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$52,204</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$53,248</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$54,313</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extLst>
                  <a:ext uri="{0D108BD9-81ED-4DB2-BD59-A6C34878D82A}">
                    <a16:rowId xmlns:a16="http://schemas.microsoft.com/office/drawing/2014/main" val="3220304193"/>
                  </a:ext>
                </a:extLst>
              </a:tr>
              <a:tr h="211202">
                <a:tc>
                  <a:txBody>
                    <a:bodyPr/>
                    <a:lstStyle/>
                    <a:p>
                      <a:pPr algn="ctr"/>
                      <a:r>
                        <a:rPr lang="en-US" sz="1400" b="0">
                          <a:effectLst/>
                          <a:latin typeface="var(--h4_family)"/>
                        </a:rPr>
                        <a:t>$51,126</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$52,149</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$53,191</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$54,255</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$55,340</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$56,447</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extLst>
                  <a:ext uri="{0D108BD9-81ED-4DB2-BD59-A6C34878D82A}">
                    <a16:rowId xmlns:a16="http://schemas.microsoft.com/office/drawing/2014/main" val="3467424291"/>
                  </a:ext>
                </a:extLst>
              </a:tr>
              <a:tr h="211202">
                <a:tc>
                  <a:txBody>
                    <a:bodyPr/>
                    <a:lstStyle/>
                    <a:p>
                      <a:pPr algn="ctr"/>
                      <a:r>
                        <a:rPr lang="en-US" sz="1400" b="0">
                          <a:effectLst/>
                          <a:latin typeface="var(--h4_family)"/>
                        </a:rPr>
                        <a:t>$56,528</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$57,659</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$58,812</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$59,988</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$61,188</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$62,411</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extLst>
                  <a:ext uri="{0D108BD9-81ED-4DB2-BD59-A6C34878D82A}">
                    <a16:rowId xmlns:a16="http://schemas.microsoft.com/office/drawing/2014/main" val="3779759654"/>
                  </a:ext>
                </a:extLst>
              </a:tr>
              <a:tr h="211202">
                <a:tc>
                  <a:txBody>
                    <a:bodyPr/>
                    <a:lstStyle/>
                    <a:p>
                      <a:pPr algn="ctr"/>
                      <a:r>
                        <a:rPr lang="en-US" sz="1400" b="0">
                          <a:effectLst/>
                          <a:latin typeface="var(--h4_family)"/>
                        </a:rPr>
                        <a:t>$58,555</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$59,726</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$60,921</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$62,139</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$63,382</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$64,649</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extLst>
                  <a:ext uri="{0D108BD9-81ED-4DB2-BD59-A6C34878D82A}">
                    <a16:rowId xmlns:a16="http://schemas.microsoft.com/office/drawing/2014/main" val="640108121"/>
                  </a:ext>
                </a:extLst>
              </a:tr>
              <a:tr h="211202">
                <a:tc>
                  <a:txBody>
                    <a:bodyPr/>
                    <a:lstStyle/>
                    <a:p>
                      <a:pPr algn="ctr"/>
                      <a:r>
                        <a:rPr lang="en-US" sz="1400" b="0">
                          <a:effectLst/>
                          <a:latin typeface="var(--h4_family)"/>
                        </a:rPr>
                        <a:t>$61,593</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$62,825</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$64,081</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$65,363</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$66,670</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r>
                        <a:rPr lang="en-US" sz="1400" b="0">
                          <a:effectLst/>
                          <a:latin typeface="var(--h4_family)"/>
                        </a:rPr>
                        <a:t>$68,004</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BF9F9"/>
                    </a:solidFill>
                  </a:tcPr>
                </a:tc>
                <a:extLst>
                  <a:ext uri="{0D108BD9-81ED-4DB2-BD59-A6C34878D82A}">
                    <a16:rowId xmlns:a16="http://schemas.microsoft.com/office/drawing/2014/main" val="202695542"/>
                  </a:ext>
                </a:extLst>
              </a:tr>
              <a:tr h="211202">
                <a:tc>
                  <a:txBody>
                    <a:bodyPr/>
                    <a:lstStyle/>
                    <a:p>
                      <a:pPr algn="ctr"/>
                      <a:r>
                        <a:rPr lang="en-US" sz="1400" b="0">
                          <a:effectLst/>
                          <a:latin typeface="var(--h4_family)"/>
                        </a:rPr>
                        <a:t>$63,617</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$64,889</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$66,187</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$67,511</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$68,861</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r>
                        <a:rPr lang="en-US" sz="1400" b="0">
                          <a:effectLst/>
                          <a:latin typeface="var(--h4_family)"/>
                        </a:rPr>
                        <a:t>$70,238</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B0C204"/>
                      </a:solidFill>
                      <a:prstDash val="solid"/>
                      <a:round/>
                      <a:headEnd type="none" w="med" len="med"/>
                      <a:tailEnd type="none" w="med" len="med"/>
                    </a:lnB>
                    <a:solidFill>
                      <a:srgbClr val="F5F3F0"/>
                    </a:solidFill>
                  </a:tcPr>
                </a:tc>
                <a:extLst>
                  <a:ext uri="{0D108BD9-81ED-4DB2-BD59-A6C34878D82A}">
                    <a16:rowId xmlns:a16="http://schemas.microsoft.com/office/drawing/2014/main" val="3222351167"/>
                  </a:ext>
                </a:extLst>
              </a:tr>
              <a:tr h="211202">
                <a:tc>
                  <a:txBody>
                    <a:bodyPr/>
                    <a:lstStyle/>
                    <a:p>
                      <a:pPr algn="ctr"/>
                      <a:r>
                        <a:rPr lang="en-US" sz="1400" b="0">
                          <a:effectLst/>
                          <a:latin typeface="var(--h4_family)"/>
                        </a:rPr>
                        <a:t>$65,817</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E0B04E"/>
                      </a:solidFill>
                      <a:prstDash val="solid"/>
                      <a:round/>
                      <a:headEnd type="none" w="med" len="med"/>
                      <a:tailEnd type="none" w="med" len="med"/>
                    </a:lnB>
                    <a:solidFill>
                      <a:srgbClr val="FBF9F9"/>
                    </a:solidFill>
                  </a:tcPr>
                </a:tc>
                <a:tc>
                  <a:txBody>
                    <a:bodyPr/>
                    <a:lstStyle/>
                    <a:p>
                      <a:pPr algn="ctr"/>
                      <a:r>
                        <a:rPr lang="en-US" sz="1400" b="0">
                          <a:effectLst/>
                          <a:latin typeface="var(--h4_family)"/>
                        </a:rPr>
                        <a:t>$67,133</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E0B04E"/>
                      </a:solidFill>
                      <a:prstDash val="solid"/>
                      <a:round/>
                      <a:headEnd type="none" w="med" len="med"/>
                      <a:tailEnd type="none" w="med" len="med"/>
                    </a:lnB>
                    <a:solidFill>
                      <a:srgbClr val="FBF9F9"/>
                    </a:solidFill>
                  </a:tcPr>
                </a:tc>
                <a:tc>
                  <a:txBody>
                    <a:bodyPr/>
                    <a:lstStyle/>
                    <a:p>
                      <a:pPr algn="ctr"/>
                      <a:r>
                        <a:rPr lang="en-US" sz="1400" b="0">
                          <a:effectLst/>
                          <a:latin typeface="var(--h4_family)"/>
                        </a:rPr>
                        <a:t>$68,476</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E0B04E"/>
                      </a:solidFill>
                      <a:prstDash val="solid"/>
                      <a:round/>
                      <a:headEnd type="none" w="med" len="med"/>
                      <a:tailEnd type="none" w="med" len="med"/>
                    </a:lnB>
                    <a:solidFill>
                      <a:srgbClr val="FBF9F9"/>
                    </a:solidFill>
                  </a:tcPr>
                </a:tc>
                <a:tc>
                  <a:txBody>
                    <a:bodyPr/>
                    <a:lstStyle/>
                    <a:p>
                      <a:pPr algn="ctr"/>
                      <a:r>
                        <a:rPr lang="en-US" sz="1400" b="0">
                          <a:effectLst/>
                          <a:latin typeface="var(--h4_family)"/>
                        </a:rPr>
                        <a:t>$69,846</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E0B04E"/>
                      </a:solidFill>
                      <a:prstDash val="solid"/>
                      <a:round/>
                      <a:headEnd type="none" w="med" len="med"/>
                      <a:tailEnd type="none" w="med" len="med"/>
                    </a:lnB>
                    <a:solidFill>
                      <a:srgbClr val="FBF9F9"/>
                    </a:solidFill>
                  </a:tcPr>
                </a:tc>
                <a:tc>
                  <a:txBody>
                    <a:bodyPr/>
                    <a:lstStyle/>
                    <a:p>
                      <a:pPr algn="ctr"/>
                      <a:r>
                        <a:rPr lang="en-US" sz="1400" b="0">
                          <a:effectLst/>
                          <a:latin typeface="var(--h4_family)"/>
                        </a:rPr>
                        <a:t>$71,242</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E0B04E"/>
                      </a:solidFill>
                      <a:prstDash val="solid"/>
                      <a:round/>
                      <a:headEnd type="none" w="med" len="med"/>
                      <a:tailEnd type="none" w="med" len="med"/>
                    </a:lnB>
                    <a:solidFill>
                      <a:srgbClr val="FBF9F9"/>
                    </a:solidFill>
                  </a:tcPr>
                </a:tc>
                <a:tc>
                  <a:txBody>
                    <a:bodyPr/>
                    <a:lstStyle/>
                    <a:p>
                      <a:pPr algn="ctr"/>
                      <a:r>
                        <a:rPr lang="en-US" sz="1400" b="0">
                          <a:effectLst/>
                          <a:latin typeface="var(--h4_family)"/>
                        </a:rPr>
                        <a:t>$72,667</a:t>
                      </a: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E0B04E"/>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B0C204"/>
                      </a:solidFill>
                      <a:prstDash val="solid"/>
                      <a:round/>
                      <a:headEnd type="none" w="med" len="med"/>
                      <a:tailEnd type="none" w="med" len="med"/>
                    </a:lnL>
                    <a:lnR w="12700" cap="flat" cmpd="sng" algn="ctr">
                      <a:solidFill>
                        <a:srgbClr val="B0C204"/>
                      </a:solidFill>
                      <a:prstDash val="solid"/>
                      <a:round/>
                      <a:headEnd type="none" w="med" len="med"/>
                      <a:tailEnd type="none" w="med" len="med"/>
                    </a:lnR>
                    <a:lnT w="12700" cap="flat" cmpd="sng" algn="ctr">
                      <a:solidFill>
                        <a:srgbClr val="B0C204"/>
                      </a:solidFill>
                      <a:prstDash val="solid"/>
                      <a:round/>
                      <a:headEnd type="none" w="med" len="med"/>
                      <a:tailEnd type="none" w="med" len="med"/>
                    </a:lnT>
                    <a:lnB w="12700" cap="flat" cmpd="sng" algn="ctr">
                      <a:solidFill>
                        <a:srgbClr val="E0B04E"/>
                      </a:solidFill>
                      <a:prstDash val="solid"/>
                      <a:round/>
                      <a:headEnd type="none" w="med" len="med"/>
                      <a:tailEnd type="none" w="med" len="med"/>
                    </a:lnB>
                    <a:solidFill>
                      <a:srgbClr val="FBF9F9"/>
                    </a:solidFill>
                  </a:tcPr>
                </a:tc>
                <a:extLst>
                  <a:ext uri="{0D108BD9-81ED-4DB2-BD59-A6C34878D82A}">
                    <a16:rowId xmlns:a16="http://schemas.microsoft.com/office/drawing/2014/main" val="3730754419"/>
                  </a:ext>
                </a:extLst>
              </a:tr>
              <a:tr h="211202">
                <a:tc>
                  <a:txBody>
                    <a:bodyPr/>
                    <a:lstStyle/>
                    <a:p>
                      <a:pPr algn="ctr"/>
                      <a:r>
                        <a:rPr lang="en-US" sz="1400" b="0">
                          <a:effectLst/>
                          <a:latin typeface="var(--h4_family)"/>
                        </a:rPr>
                        <a:t>$68,351</a:t>
                      </a:r>
                    </a:p>
                  </a:txBody>
                  <a:tcPr marL="0" marR="0" marT="0" marB="0" anchor="ctr">
                    <a:lnL w="12700" cap="flat" cmpd="sng" algn="ctr">
                      <a:solidFill>
                        <a:srgbClr val="E0B04E"/>
                      </a:solidFill>
                      <a:prstDash val="solid"/>
                      <a:round/>
                      <a:headEnd type="none" w="med" len="med"/>
                      <a:tailEnd type="none" w="med" len="med"/>
                    </a:lnL>
                    <a:lnR w="12700" cap="flat" cmpd="sng" algn="ctr">
                      <a:solidFill>
                        <a:srgbClr val="E0B04E"/>
                      </a:solidFill>
                      <a:prstDash val="solid"/>
                      <a:round/>
                      <a:headEnd type="none" w="med" len="med"/>
                      <a:tailEnd type="none" w="med" len="med"/>
                    </a:lnR>
                    <a:lnT w="12700" cap="flat" cmpd="sng" algn="ctr">
                      <a:solidFill>
                        <a:srgbClr val="E0B04E"/>
                      </a:solidFill>
                      <a:prstDash val="solid"/>
                      <a:round/>
                      <a:headEnd type="none" w="med" len="med"/>
                      <a:tailEnd type="none" w="med" len="med"/>
                    </a:lnT>
                    <a:lnB w="12700" cap="flat" cmpd="sng" algn="ctr">
                      <a:solidFill>
                        <a:srgbClr val="40AA4E"/>
                      </a:solidFill>
                      <a:prstDash val="solid"/>
                      <a:round/>
                      <a:headEnd type="none" w="med" len="med"/>
                      <a:tailEnd type="none" w="med" len="med"/>
                    </a:lnB>
                    <a:solidFill>
                      <a:srgbClr val="F5F3F0"/>
                    </a:solidFill>
                  </a:tcPr>
                </a:tc>
                <a:tc>
                  <a:txBody>
                    <a:bodyPr/>
                    <a:lstStyle/>
                    <a:p>
                      <a:pPr algn="ctr"/>
                      <a:r>
                        <a:rPr lang="en-US" sz="1400" b="0">
                          <a:effectLst/>
                          <a:latin typeface="var(--h4_family)"/>
                        </a:rPr>
                        <a:t>$69,718</a:t>
                      </a:r>
                    </a:p>
                  </a:txBody>
                  <a:tcPr marL="0" marR="0" marT="0" marB="0" anchor="ctr">
                    <a:lnL w="12700" cap="flat" cmpd="sng" algn="ctr">
                      <a:solidFill>
                        <a:srgbClr val="E0B04E"/>
                      </a:solidFill>
                      <a:prstDash val="solid"/>
                      <a:round/>
                      <a:headEnd type="none" w="med" len="med"/>
                      <a:tailEnd type="none" w="med" len="med"/>
                    </a:lnL>
                    <a:lnR w="12700" cap="flat" cmpd="sng" algn="ctr">
                      <a:solidFill>
                        <a:srgbClr val="E0B04E"/>
                      </a:solidFill>
                      <a:prstDash val="solid"/>
                      <a:round/>
                      <a:headEnd type="none" w="med" len="med"/>
                      <a:tailEnd type="none" w="med" len="med"/>
                    </a:lnR>
                    <a:lnT w="12700" cap="flat" cmpd="sng" algn="ctr">
                      <a:solidFill>
                        <a:srgbClr val="E0B04E"/>
                      </a:solidFill>
                      <a:prstDash val="solid"/>
                      <a:round/>
                      <a:headEnd type="none" w="med" len="med"/>
                      <a:tailEnd type="none" w="med" len="med"/>
                    </a:lnT>
                    <a:lnB w="12700" cap="flat" cmpd="sng" algn="ctr">
                      <a:solidFill>
                        <a:srgbClr val="40AA4E"/>
                      </a:solidFill>
                      <a:prstDash val="solid"/>
                      <a:round/>
                      <a:headEnd type="none" w="med" len="med"/>
                      <a:tailEnd type="none" w="med" len="med"/>
                    </a:lnB>
                    <a:solidFill>
                      <a:srgbClr val="F5F3F0"/>
                    </a:solidFill>
                  </a:tcPr>
                </a:tc>
                <a:tc>
                  <a:txBody>
                    <a:bodyPr/>
                    <a:lstStyle/>
                    <a:p>
                      <a:pPr algn="ctr"/>
                      <a:r>
                        <a:rPr lang="en-US" sz="1400" b="0">
                          <a:effectLst/>
                          <a:latin typeface="var(--h4_family)"/>
                        </a:rPr>
                        <a:t>$71,112</a:t>
                      </a:r>
                    </a:p>
                  </a:txBody>
                  <a:tcPr marL="0" marR="0" marT="0" marB="0" anchor="ctr">
                    <a:lnL w="12700" cap="flat" cmpd="sng" algn="ctr">
                      <a:solidFill>
                        <a:srgbClr val="E0B04E"/>
                      </a:solidFill>
                      <a:prstDash val="solid"/>
                      <a:round/>
                      <a:headEnd type="none" w="med" len="med"/>
                      <a:tailEnd type="none" w="med" len="med"/>
                    </a:lnL>
                    <a:lnR w="12700" cap="flat" cmpd="sng" algn="ctr">
                      <a:solidFill>
                        <a:srgbClr val="E0B04E"/>
                      </a:solidFill>
                      <a:prstDash val="solid"/>
                      <a:round/>
                      <a:headEnd type="none" w="med" len="med"/>
                      <a:tailEnd type="none" w="med" len="med"/>
                    </a:lnR>
                    <a:lnT w="12700" cap="flat" cmpd="sng" algn="ctr">
                      <a:solidFill>
                        <a:srgbClr val="E0B04E"/>
                      </a:solidFill>
                      <a:prstDash val="solid"/>
                      <a:round/>
                      <a:headEnd type="none" w="med" len="med"/>
                      <a:tailEnd type="none" w="med" len="med"/>
                    </a:lnT>
                    <a:lnB w="12700" cap="flat" cmpd="sng" algn="ctr">
                      <a:solidFill>
                        <a:srgbClr val="40AA4E"/>
                      </a:solidFill>
                      <a:prstDash val="solid"/>
                      <a:round/>
                      <a:headEnd type="none" w="med" len="med"/>
                      <a:tailEnd type="none" w="med" len="med"/>
                    </a:lnB>
                    <a:solidFill>
                      <a:srgbClr val="F5F3F0"/>
                    </a:solidFill>
                  </a:tcPr>
                </a:tc>
                <a:tc>
                  <a:txBody>
                    <a:bodyPr/>
                    <a:lstStyle/>
                    <a:p>
                      <a:pPr algn="ctr"/>
                      <a:r>
                        <a:rPr lang="en-US" sz="1400" b="0">
                          <a:effectLst/>
                          <a:latin typeface="var(--h4_family)"/>
                        </a:rPr>
                        <a:t>$72,535</a:t>
                      </a:r>
                    </a:p>
                  </a:txBody>
                  <a:tcPr marL="0" marR="0" marT="0" marB="0" anchor="ctr">
                    <a:lnL w="12700" cap="flat" cmpd="sng" algn="ctr">
                      <a:solidFill>
                        <a:srgbClr val="E0B04E"/>
                      </a:solidFill>
                      <a:prstDash val="solid"/>
                      <a:round/>
                      <a:headEnd type="none" w="med" len="med"/>
                      <a:tailEnd type="none" w="med" len="med"/>
                    </a:lnL>
                    <a:lnR w="12700" cap="flat" cmpd="sng" algn="ctr">
                      <a:solidFill>
                        <a:srgbClr val="E0B04E"/>
                      </a:solidFill>
                      <a:prstDash val="solid"/>
                      <a:round/>
                      <a:headEnd type="none" w="med" len="med"/>
                      <a:tailEnd type="none" w="med" len="med"/>
                    </a:lnR>
                    <a:lnT w="12700" cap="flat" cmpd="sng" algn="ctr">
                      <a:solidFill>
                        <a:srgbClr val="E0B04E"/>
                      </a:solidFill>
                      <a:prstDash val="solid"/>
                      <a:round/>
                      <a:headEnd type="none" w="med" len="med"/>
                      <a:tailEnd type="none" w="med" len="med"/>
                    </a:lnT>
                    <a:lnB w="12700" cap="flat" cmpd="sng" algn="ctr">
                      <a:solidFill>
                        <a:srgbClr val="40AA4E"/>
                      </a:solidFill>
                      <a:prstDash val="solid"/>
                      <a:round/>
                      <a:headEnd type="none" w="med" len="med"/>
                      <a:tailEnd type="none" w="med" len="med"/>
                    </a:lnB>
                    <a:solidFill>
                      <a:srgbClr val="F5F3F0"/>
                    </a:solidFill>
                  </a:tcPr>
                </a:tc>
                <a:tc>
                  <a:txBody>
                    <a:bodyPr/>
                    <a:lstStyle/>
                    <a:p>
                      <a:pPr algn="ctr"/>
                      <a:r>
                        <a:rPr lang="en-US" sz="1400" b="0">
                          <a:effectLst/>
                          <a:latin typeface="var(--h4_family)"/>
                        </a:rPr>
                        <a:t>$73,985</a:t>
                      </a:r>
                    </a:p>
                  </a:txBody>
                  <a:tcPr marL="0" marR="0" marT="0" marB="0" anchor="ctr">
                    <a:lnL w="12700" cap="flat" cmpd="sng" algn="ctr">
                      <a:solidFill>
                        <a:srgbClr val="E0B04E"/>
                      </a:solidFill>
                      <a:prstDash val="solid"/>
                      <a:round/>
                      <a:headEnd type="none" w="med" len="med"/>
                      <a:tailEnd type="none" w="med" len="med"/>
                    </a:lnL>
                    <a:lnR w="12700" cap="flat" cmpd="sng" algn="ctr">
                      <a:solidFill>
                        <a:srgbClr val="E0B04E"/>
                      </a:solidFill>
                      <a:prstDash val="solid"/>
                      <a:round/>
                      <a:headEnd type="none" w="med" len="med"/>
                      <a:tailEnd type="none" w="med" len="med"/>
                    </a:lnR>
                    <a:lnT w="12700" cap="flat" cmpd="sng" algn="ctr">
                      <a:solidFill>
                        <a:srgbClr val="E0B04E"/>
                      </a:solidFill>
                      <a:prstDash val="solid"/>
                      <a:round/>
                      <a:headEnd type="none" w="med" len="med"/>
                      <a:tailEnd type="none" w="med" len="med"/>
                    </a:lnT>
                    <a:lnB w="12700" cap="flat" cmpd="sng" algn="ctr">
                      <a:solidFill>
                        <a:srgbClr val="40AA4E"/>
                      </a:solidFill>
                      <a:prstDash val="solid"/>
                      <a:round/>
                      <a:headEnd type="none" w="med" len="med"/>
                      <a:tailEnd type="none" w="med" len="med"/>
                    </a:lnB>
                    <a:solidFill>
                      <a:srgbClr val="F5F3F0"/>
                    </a:solidFill>
                  </a:tcPr>
                </a:tc>
                <a:tc>
                  <a:txBody>
                    <a:bodyPr/>
                    <a:lstStyle/>
                    <a:p>
                      <a:pPr algn="ctr"/>
                      <a:r>
                        <a:rPr lang="en-US" sz="1400" b="0">
                          <a:effectLst/>
                          <a:latin typeface="var(--h4_family)"/>
                        </a:rPr>
                        <a:t>$75,465</a:t>
                      </a:r>
                    </a:p>
                  </a:txBody>
                  <a:tcPr marL="0" marR="0" marT="0" marB="0" anchor="ctr">
                    <a:lnL w="12700" cap="flat" cmpd="sng" algn="ctr">
                      <a:solidFill>
                        <a:srgbClr val="E0B04E"/>
                      </a:solidFill>
                      <a:prstDash val="solid"/>
                      <a:round/>
                      <a:headEnd type="none" w="med" len="med"/>
                      <a:tailEnd type="none" w="med" len="med"/>
                    </a:lnL>
                    <a:lnR w="12700" cap="flat" cmpd="sng" algn="ctr">
                      <a:solidFill>
                        <a:srgbClr val="E0B04E"/>
                      </a:solidFill>
                      <a:prstDash val="solid"/>
                      <a:round/>
                      <a:headEnd type="none" w="med" len="med"/>
                      <a:tailEnd type="none" w="med" len="med"/>
                    </a:lnR>
                    <a:lnT w="12700" cap="flat" cmpd="sng" algn="ctr">
                      <a:solidFill>
                        <a:srgbClr val="E0B04E"/>
                      </a:solidFill>
                      <a:prstDash val="solid"/>
                      <a:round/>
                      <a:headEnd type="none" w="med" len="med"/>
                      <a:tailEnd type="none" w="med" len="med"/>
                    </a:lnT>
                    <a:lnB w="12700" cap="flat" cmpd="sng" algn="ctr">
                      <a:solidFill>
                        <a:srgbClr val="40AA4E"/>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E0B04E"/>
                      </a:solidFill>
                      <a:prstDash val="solid"/>
                      <a:round/>
                      <a:headEnd type="none" w="med" len="med"/>
                      <a:tailEnd type="none" w="med" len="med"/>
                    </a:lnL>
                    <a:lnR w="12700" cap="flat" cmpd="sng" algn="ctr">
                      <a:solidFill>
                        <a:srgbClr val="E0B04E"/>
                      </a:solidFill>
                      <a:prstDash val="solid"/>
                      <a:round/>
                      <a:headEnd type="none" w="med" len="med"/>
                      <a:tailEnd type="none" w="med" len="med"/>
                    </a:lnR>
                    <a:lnT w="12700" cap="flat" cmpd="sng" algn="ctr">
                      <a:solidFill>
                        <a:srgbClr val="E0B04E"/>
                      </a:solidFill>
                      <a:prstDash val="solid"/>
                      <a:round/>
                      <a:headEnd type="none" w="med" len="med"/>
                      <a:tailEnd type="none" w="med" len="med"/>
                    </a:lnT>
                    <a:lnB w="12700" cap="flat" cmpd="sng" algn="ctr">
                      <a:solidFill>
                        <a:srgbClr val="40AA4E"/>
                      </a:solidFill>
                      <a:prstDash val="solid"/>
                      <a:round/>
                      <a:headEnd type="none" w="med" len="med"/>
                      <a:tailEnd type="none" w="med" len="med"/>
                    </a:lnB>
                    <a:solidFill>
                      <a:srgbClr val="F5F3F0"/>
                    </a:solidFill>
                  </a:tcPr>
                </a:tc>
                <a:extLst>
                  <a:ext uri="{0D108BD9-81ED-4DB2-BD59-A6C34878D82A}">
                    <a16:rowId xmlns:a16="http://schemas.microsoft.com/office/drawing/2014/main" val="3853295477"/>
                  </a:ext>
                </a:extLst>
              </a:tr>
              <a:tr h="211202">
                <a:tc>
                  <a:txBody>
                    <a:bodyPr/>
                    <a:lstStyle/>
                    <a:p>
                      <a:pPr algn="ctr"/>
                      <a:r>
                        <a:rPr lang="en-US" sz="1400" b="0">
                          <a:effectLst/>
                          <a:latin typeface="var(--h4_family)"/>
                        </a:rPr>
                        <a:t>$71,723</a:t>
                      </a:r>
                    </a:p>
                  </a:txBody>
                  <a:tcPr marL="0" marR="0" marT="0" marB="0" anchor="ctr">
                    <a:lnL w="12700" cap="flat" cmpd="sng" algn="ctr">
                      <a:solidFill>
                        <a:srgbClr val="40AA4E"/>
                      </a:solidFill>
                      <a:prstDash val="solid"/>
                      <a:round/>
                      <a:headEnd type="none" w="med" len="med"/>
                      <a:tailEnd type="none" w="med" len="med"/>
                    </a:lnL>
                    <a:lnR w="12700" cap="flat" cmpd="sng" algn="ctr">
                      <a:solidFill>
                        <a:srgbClr val="40AA4E"/>
                      </a:solidFill>
                      <a:prstDash val="solid"/>
                      <a:round/>
                      <a:headEnd type="none" w="med" len="med"/>
                      <a:tailEnd type="none" w="med" len="med"/>
                    </a:lnR>
                    <a:lnT w="12700" cap="flat" cmpd="sng" algn="ctr">
                      <a:solidFill>
                        <a:srgbClr val="40AA4E"/>
                      </a:solidFill>
                      <a:prstDash val="solid"/>
                      <a:round/>
                      <a:headEnd type="none" w="med" len="med"/>
                      <a:tailEnd type="none" w="med" len="med"/>
                    </a:lnT>
                    <a:lnB w="12700" cap="flat" cmpd="sng" algn="ctr">
                      <a:solidFill>
                        <a:srgbClr val="60B14E"/>
                      </a:solidFill>
                      <a:prstDash val="solid"/>
                      <a:round/>
                      <a:headEnd type="none" w="med" len="med"/>
                      <a:tailEnd type="none" w="med" len="med"/>
                    </a:lnB>
                    <a:solidFill>
                      <a:srgbClr val="FBF9F9"/>
                    </a:solidFill>
                  </a:tcPr>
                </a:tc>
                <a:tc>
                  <a:txBody>
                    <a:bodyPr/>
                    <a:lstStyle/>
                    <a:p>
                      <a:pPr algn="ctr"/>
                      <a:r>
                        <a:rPr lang="en-US" sz="1400" b="0">
                          <a:effectLst/>
                          <a:latin typeface="var(--h4_family)"/>
                        </a:rPr>
                        <a:t>$73,157</a:t>
                      </a:r>
                    </a:p>
                  </a:txBody>
                  <a:tcPr marL="0" marR="0" marT="0" marB="0" anchor="ctr">
                    <a:lnL w="12700" cap="flat" cmpd="sng" algn="ctr">
                      <a:solidFill>
                        <a:srgbClr val="40AA4E"/>
                      </a:solidFill>
                      <a:prstDash val="solid"/>
                      <a:round/>
                      <a:headEnd type="none" w="med" len="med"/>
                      <a:tailEnd type="none" w="med" len="med"/>
                    </a:lnL>
                    <a:lnR w="12700" cap="flat" cmpd="sng" algn="ctr">
                      <a:solidFill>
                        <a:srgbClr val="40AA4E"/>
                      </a:solidFill>
                      <a:prstDash val="solid"/>
                      <a:round/>
                      <a:headEnd type="none" w="med" len="med"/>
                      <a:tailEnd type="none" w="med" len="med"/>
                    </a:lnR>
                    <a:lnT w="12700" cap="flat" cmpd="sng" algn="ctr">
                      <a:solidFill>
                        <a:srgbClr val="40AA4E"/>
                      </a:solidFill>
                      <a:prstDash val="solid"/>
                      <a:round/>
                      <a:headEnd type="none" w="med" len="med"/>
                      <a:tailEnd type="none" w="med" len="med"/>
                    </a:lnT>
                    <a:lnB w="12700" cap="flat" cmpd="sng" algn="ctr">
                      <a:solidFill>
                        <a:srgbClr val="60B14E"/>
                      </a:solidFill>
                      <a:prstDash val="solid"/>
                      <a:round/>
                      <a:headEnd type="none" w="med" len="med"/>
                      <a:tailEnd type="none" w="med" len="med"/>
                    </a:lnB>
                    <a:solidFill>
                      <a:srgbClr val="FBF9F9"/>
                    </a:solidFill>
                  </a:tcPr>
                </a:tc>
                <a:tc>
                  <a:txBody>
                    <a:bodyPr/>
                    <a:lstStyle/>
                    <a:p>
                      <a:pPr algn="ctr"/>
                      <a:r>
                        <a:rPr lang="en-US" sz="1400" b="0">
                          <a:effectLst/>
                          <a:latin typeface="var(--h4_family)"/>
                        </a:rPr>
                        <a:t>$74,621</a:t>
                      </a:r>
                    </a:p>
                  </a:txBody>
                  <a:tcPr marL="0" marR="0" marT="0" marB="0" anchor="ctr">
                    <a:lnL w="12700" cap="flat" cmpd="sng" algn="ctr">
                      <a:solidFill>
                        <a:srgbClr val="40AA4E"/>
                      </a:solidFill>
                      <a:prstDash val="solid"/>
                      <a:round/>
                      <a:headEnd type="none" w="med" len="med"/>
                      <a:tailEnd type="none" w="med" len="med"/>
                    </a:lnL>
                    <a:lnR w="12700" cap="flat" cmpd="sng" algn="ctr">
                      <a:solidFill>
                        <a:srgbClr val="40AA4E"/>
                      </a:solidFill>
                      <a:prstDash val="solid"/>
                      <a:round/>
                      <a:headEnd type="none" w="med" len="med"/>
                      <a:tailEnd type="none" w="med" len="med"/>
                    </a:lnR>
                    <a:lnT w="12700" cap="flat" cmpd="sng" algn="ctr">
                      <a:solidFill>
                        <a:srgbClr val="40AA4E"/>
                      </a:solidFill>
                      <a:prstDash val="solid"/>
                      <a:round/>
                      <a:headEnd type="none" w="med" len="med"/>
                      <a:tailEnd type="none" w="med" len="med"/>
                    </a:lnT>
                    <a:lnB w="12700" cap="flat" cmpd="sng" algn="ctr">
                      <a:solidFill>
                        <a:srgbClr val="60B14E"/>
                      </a:solidFill>
                      <a:prstDash val="solid"/>
                      <a:round/>
                      <a:headEnd type="none" w="med" len="med"/>
                      <a:tailEnd type="none" w="med" len="med"/>
                    </a:lnB>
                    <a:solidFill>
                      <a:srgbClr val="FBF9F9"/>
                    </a:solidFill>
                  </a:tcPr>
                </a:tc>
                <a:tc>
                  <a:txBody>
                    <a:bodyPr/>
                    <a:lstStyle/>
                    <a:p>
                      <a:pPr algn="ctr"/>
                      <a:r>
                        <a:rPr lang="en-US" sz="1400" b="0">
                          <a:effectLst/>
                          <a:latin typeface="var(--h4_family)"/>
                        </a:rPr>
                        <a:t>$76,113</a:t>
                      </a:r>
                    </a:p>
                  </a:txBody>
                  <a:tcPr marL="0" marR="0" marT="0" marB="0" anchor="ctr">
                    <a:lnL w="12700" cap="flat" cmpd="sng" algn="ctr">
                      <a:solidFill>
                        <a:srgbClr val="40AA4E"/>
                      </a:solidFill>
                      <a:prstDash val="solid"/>
                      <a:round/>
                      <a:headEnd type="none" w="med" len="med"/>
                      <a:tailEnd type="none" w="med" len="med"/>
                    </a:lnL>
                    <a:lnR w="12700" cap="flat" cmpd="sng" algn="ctr">
                      <a:solidFill>
                        <a:srgbClr val="40AA4E"/>
                      </a:solidFill>
                      <a:prstDash val="solid"/>
                      <a:round/>
                      <a:headEnd type="none" w="med" len="med"/>
                      <a:tailEnd type="none" w="med" len="med"/>
                    </a:lnR>
                    <a:lnT w="12700" cap="flat" cmpd="sng" algn="ctr">
                      <a:solidFill>
                        <a:srgbClr val="40AA4E"/>
                      </a:solidFill>
                      <a:prstDash val="solid"/>
                      <a:round/>
                      <a:headEnd type="none" w="med" len="med"/>
                      <a:tailEnd type="none" w="med" len="med"/>
                    </a:lnT>
                    <a:lnB w="12700" cap="flat" cmpd="sng" algn="ctr">
                      <a:solidFill>
                        <a:srgbClr val="60B14E"/>
                      </a:solidFill>
                      <a:prstDash val="solid"/>
                      <a:round/>
                      <a:headEnd type="none" w="med" len="med"/>
                      <a:tailEnd type="none" w="med" len="med"/>
                    </a:lnB>
                    <a:solidFill>
                      <a:srgbClr val="FBF9F9"/>
                    </a:solidFill>
                  </a:tcPr>
                </a:tc>
                <a:tc>
                  <a:txBody>
                    <a:bodyPr/>
                    <a:lstStyle/>
                    <a:p>
                      <a:pPr algn="ctr"/>
                      <a:r>
                        <a:rPr lang="en-US" sz="1400" b="0">
                          <a:effectLst/>
                          <a:latin typeface="var(--h4_family)"/>
                        </a:rPr>
                        <a:t>$77,635</a:t>
                      </a:r>
                    </a:p>
                  </a:txBody>
                  <a:tcPr marL="0" marR="0" marT="0" marB="0" anchor="ctr">
                    <a:lnL w="12700" cap="flat" cmpd="sng" algn="ctr">
                      <a:solidFill>
                        <a:srgbClr val="40AA4E"/>
                      </a:solidFill>
                      <a:prstDash val="solid"/>
                      <a:round/>
                      <a:headEnd type="none" w="med" len="med"/>
                      <a:tailEnd type="none" w="med" len="med"/>
                    </a:lnL>
                    <a:lnR w="12700" cap="flat" cmpd="sng" algn="ctr">
                      <a:solidFill>
                        <a:srgbClr val="40AA4E"/>
                      </a:solidFill>
                      <a:prstDash val="solid"/>
                      <a:round/>
                      <a:headEnd type="none" w="med" len="med"/>
                      <a:tailEnd type="none" w="med" len="med"/>
                    </a:lnR>
                    <a:lnT w="12700" cap="flat" cmpd="sng" algn="ctr">
                      <a:solidFill>
                        <a:srgbClr val="40AA4E"/>
                      </a:solidFill>
                      <a:prstDash val="solid"/>
                      <a:round/>
                      <a:headEnd type="none" w="med" len="med"/>
                      <a:tailEnd type="none" w="med" len="med"/>
                    </a:lnT>
                    <a:lnB w="12700" cap="flat" cmpd="sng" algn="ctr">
                      <a:solidFill>
                        <a:srgbClr val="60B14E"/>
                      </a:solidFill>
                      <a:prstDash val="solid"/>
                      <a:round/>
                      <a:headEnd type="none" w="med" len="med"/>
                      <a:tailEnd type="none" w="med" len="med"/>
                    </a:lnB>
                    <a:solidFill>
                      <a:srgbClr val="FBF9F9"/>
                    </a:solidFill>
                  </a:tcPr>
                </a:tc>
                <a:tc>
                  <a:txBody>
                    <a:bodyPr/>
                    <a:lstStyle/>
                    <a:p>
                      <a:pPr algn="ctr"/>
                      <a:r>
                        <a:rPr lang="en-US" sz="1400" b="0">
                          <a:effectLst/>
                          <a:latin typeface="var(--h4_family)"/>
                        </a:rPr>
                        <a:t>$79,188</a:t>
                      </a:r>
                    </a:p>
                  </a:txBody>
                  <a:tcPr marL="0" marR="0" marT="0" marB="0" anchor="ctr">
                    <a:lnL w="12700" cap="flat" cmpd="sng" algn="ctr">
                      <a:solidFill>
                        <a:srgbClr val="40AA4E"/>
                      </a:solidFill>
                      <a:prstDash val="solid"/>
                      <a:round/>
                      <a:headEnd type="none" w="med" len="med"/>
                      <a:tailEnd type="none" w="med" len="med"/>
                    </a:lnL>
                    <a:lnR w="12700" cap="flat" cmpd="sng" algn="ctr">
                      <a:solidFill>
                        <a:srgbClr val="40AA4E"/>
                      </a:solidFill>
                      <a:prstDash val="solid"/>
                      <a:round/>
                      <a:headEnd type="none" w="med" len="med"/>
                      <a:tailEnd type="none" w="med" len="med"/>
                    </a:lnR>
                    <a:lnT w="12700" cap="flat" cmpd="sng" algn="ctr">
                      <a:solidFill>
                        <a:srgbClr val="40AA4E"/>
                      </a:solidFill>
                      <a:prstDash val="solid"/>
                      <a:round/>
                      <a:headEnd type="none" w="med" len="med"/>
                      <a:tailEnd type="none" w="med" len="med"/>
                    </a:lnT>
                    <a:lnB w="12700" cap="flat" cmpd="sng" algn="ctr">
                      <a:solidFill>
                        <a:srgbClr val="60B14E"/>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40AA4E"/>
                      </a:solidFill>
                      <a:prstDash val="solid"/>
                      <a:round/>
                      <a:headEnd type="none" w="med" len="med"/>
                      <a:tailEnd type="none" w="med" len="med"/>
                    </a:lnL>
                    <a:lnR w="12700" cap="flat" cmpd="sng" algn="ctr">
                      <a:solidFill>
                        <a:srgbClr val="40AA4E"/>
                      </a:solidFill>
                      <a:prstDash val="solid"/>
                      <a:round/>
                      <a:headEnd type="none" w="med" len="med"/>
                      <a:tailEnd type="none" w="med" len="med"/>
                    </a:lnR>
                    <a:lnT w="12700" cap="flat" cmpd="sng" algn="ctr">
                      <a:solidFill>
                        <a:srgbClr val="40AA4E"/>
                      </a:solidFill>
                      <a:prstDash val="solid"/>
                      <a:round/>
                      <a:headEnd type="none" w="med" len="med"/>
                      <a:tailEnd type="none" w="med" len="med"/>
                    </a:lnT>
                    <a:lnB w="12700" cap="flat" cmpd="sng" algn="ctr">
                      <a:solidFill>
                        <a:srgbClr val="60B14E"/>
                      </a:solidFill>
                      <a:prstDash val="solid"/>
                      <a:round/>
                      <a:headEnd type="none" w="med" len="med"/>
                      <a:tailEnd type="none" w="med" len="med"/>
                    </a:lnB>
                    <a:solidFill>
                      <a:srgbClr val="FBF9F9"/>
                    </a:solidFill>
                  </a:tcPr>
                </a:tc>
                <a:extLst>
                  <a:ext uri="{0D108BD9-81ED-4DB2-BD59-A6C34878D82A}">
                    <a16:rowId xmlns:a16="http://schemas.microsoft.com/office/drawing/2014/main" val="4092143088"/>
                  </a:ext>
                </a:extLst>
              </a:tr>
              <a:tr h="211202">
                <a:tc>
                  <a:txBody>
                    <a:bodyPr/>
                    <a:lstStyle/>
                    <a:p>
                      <a:pPr algn="ctr"/>
                      <a:r>
                        <a:rPr lang="en-US" sz="1400" b="0">
                          <a:effectLst/>
                          <a:latin typeface="var(--h4_family)"/>
                        </a:rPr>
                        <a:t>$75,110</a:t>
                      </a:r>
                    </a:p>
                  </a:txBody>
                  <a:tcPr marL="0" marR="0" marT="0" marB="0" anchor="ctr">
                    <a:lnL w="12700" cap="flat" cmpd="sng" algn="ctr">
                      <a:solidFill>
                        <a:srgbClr val="60B14E"/>
                      </a:solidFill>
                      <a:prstDash val="solid"/>
                      <a:round/>
                      <a:headEnd type="none" w="med" len="med"/>
                      <a:tailEnd type="none" w="med" len="med"/>
                    </a:lnL>
                    <a:lnR w="12700" cap="flat" cmpd="sng" algn="ctr">
                      <a:solidFill>
                        <a:srgbClr val="60B14E"/>
                      </a:solidFill>
                      <a:prstDash val="solid"/>
                      <a:round/>
                      <a:headEnd type="none" w="med" len="med"/>
                      <a:tailEnd type="none" w="med" len="med"/>
                    </a:lnR>
                    <a:lnT w="12700" cap="flat" cmpd="sng" algn="ctr">
                      <a:solidFill>
                        <a:srgbClr val="60B14E"/>
                      </a:solidFill>
                      <a:prstDash val="solid"/>
                      <a:round/>
                      <a:headEnd type="none" w="med" len="med"/>
                      <a:tailEnd type="none" w="med" len="med"/>
                    </a:lnT>
                    <a:lnB w="12700" cap="flat" cmpd="sng" algn="ctr">
                      <a:solidFill>
                        <a:srgbClr val="E0AE4E"/>
                      </a:solidFill>
                      <a:prstDash val="solid"/>
                      <a:round/>
                      <a:headEnd type="none" w="med" len="med"/>
                      <a:tailEnd type="none" w="med" len="med"/>
                    </a:lnB>
                    <a:solidFill>
                      <a:srgbClr val="F5F3F0"/>
                    </a:solidFill>
                  </a:tcPr>
                </a:tc>
                <a:tc>
                  <a:txBody>
                    <a:bodyPr/>
                    <a:lstStyle/>
                    <a:p>
                      <a:pPr algn="ctr"/>
                      <a:r>
                        <a:rPr lang="en-US" sz="1400" b="0">
                          <a:effectLst/>
                          <a:latin typeface="var(--h4_family)"/>
                        </a:rPr>
                        <a:t>$76,612</a:t>
                      </a:r>
                    </a:p>
                  </a:txBody>
                  <a:tcPr marL="0" marR="0" marT="0" marB="0" anchor="ctr">
                    <a:lnL w="12700" cap="flat" cmpd="sng" algn="ctr">
                      <a:solidFill>
                        <a:srgbClr val="60B14E"/>
                      </a:solidFill>
                      <a:prstDash val="solid"/>
                      <a:round/>
                      <a:headEnd type="none" w="med" len="med"/>
                      <a:tailEnd type="none" w="med" len="med"/>
                    </a:lnL>
                    <a:lnR w="12700" cap="flat" cmpd="sng" algn="ctr">
                      <a:solidFill>
                        <a:srgbClr val="60B14E"/>
                      </a:solidFill>
                      <a:prstDash val="solid"/>
                      <a:round/>
                      <a:headEnd type="none" w="med" len="med"/>
                      <a:tailEnd type="none" w="med" len="med"/>
                    </a:lnR>
                    <a:lnT w="12700" cap="flat" cmpd="sng" algn="ctr">
                      <a:solidFill>
                        <a:srgbClr val="60B14E"/>
                      </a:solidFill>
                      <a:prstDash val="solid"/>
                      <a:round/>
                      <a:headEnd type="none" w="med" len="med"/>
                      <a:tailEnd type="none" w="med" len="med"/>
                    </a:lnT>
                    <a:lnB w="12700" cap="flat" cmpd="sng" algn="ctr">
                      <a:solidFill>
                        <a:srgbClr val="E0AE4E"/>
                      </a:solidFill>
                      <a:prstDash val="solid"/>
                      <a:round/>
                      <a:headEnd type="none" w="med" len="med"/>
                      <a:tailEnd type="none" w="med" len="med"/>
                    </a:lnB>
                    <a:solidFill>
                      <a:srgbClr val="F5F3F0"/>
                    </a:solidFill>
                  </a:tcPr>
                </a:tc>
                <a:tc>
                  <a:txBody>
                    <a:bodyPr/>
                    <a:lstStyle/>
                    <a:p>
                      <a:pPr algn="ctr"/>
                      <a:r>
                        <a:rPr lang="en-US" sz="1400" b="0">
                          <a:effectLst/>
                          <a:latin typeface="var(--h4_family)"/>
                        </a:rPr>
                        <a:t>$78,144</a:t>
                      </a:r>
                    </a:p>
                  </a:txBody>
                  <a:tcPr marL="0" marR="0" marT="0" marB="0" anchor="ctr">
                    <a:lnL w="12700" cap="flat" cmpd="sng" algn="ctr">
                      <a:solidFill>
                        <a:srgbClr val="60B14E"/>
                      </a:solidFill>
                      <a:prstDash val="solid"/>
                      <a:round/>
                      <a:headEnd type="none" w="med" len="med"/>
                      <a:tailEnd type="none" w="med" len="med"/>
                    </a:lnL>
                    <a:lnR w="12700" cap="flat" cmpd="sng" algn="ctr">
                      <a:solidFill>
                        <a:srgbClr val="60B14E"/>
                      </a:solidFill>
                      <a:prstDash val="solid"/>
                      <a:round/>
                      <a:headEnd type="none" w="med" len="med"/>
                      <a:tailEnd type="none" w="med" len="med"/>
                    </a:lnR>
                    <a:lnT w="12700" cap="flat" cmpd="sng" algn="ctr">
                      <a:solidFill>
                        <a:srgbClr val="60B14E"/>
                      </a:solidFill>
                      <a:prstDash val="solid"/>
                      <a:round/>
                      <a:headEnd type="none" w="med" len="med"/>
                      <a:tailEnd type="none" w="med" len="med"/>
                    </a:lnT>
                    <a:lnB w="12700" cap="flat" cmpd="sng" algn="ctr">
                      <a:solidFill>
                        <a:srgbClr val="E0AE4E"/>
                      </a:solidFill>
                      <a:prstDash val="solid"/>
                      <a:round/>
                      <a:headEnd type="none" w="med" len="med"/>
                      <a:tailEnd type="none" w="med" len="med"/>
                    </a:lnB>
                    <a:solidFill>
                      <a:srgbClr val="F5F3F0"/>
                    </a:solidFill>
                  </a:tcPr>
                </a:tc>
                <a:tc>
                  <a:txBody>
                    <a:bodyPr/>
                    <a:lstStyle/>
                    <a:p>
                      <a:pPr algn="ctr"/>
                      <a:r>
                        <a:rPr lang="en-US" sz="1400" b="0">
                          <a:effectLst/>
                          <a:latin typeface="var(--h4_family)"/>
                        </a:rPr>
                        <a:t>$79,707</a:t>
                      </a:r>
                    </a:p>
                  </a:txBody>
                  <a:tcPr marL="0" marR="0" marT="0" marB="0" anchor="ctr">
                    <a:lnL w="12700" cap="flat" cmpd="sng" algn="ctr">
                      <a:solidFill>
                        <a:srgbClr val="60B14E"/>
                      </a:solidFill>
                      <a:prstDash val="solid"/>
                      <a:round/>
                      <a:headEnd type="none" w="med" len="med"/>
                      <a:tailEnd type="none" w="med" len="med"/>
                    </a:lnL>
                    <a:lnR w="12700" cap="flat" cmpd="sng" algn="ctr">
                      <a:solidFill>
                        <a:srgbClr val="60B14E"/>
                      </a:solidFill>
                      <a:prstDash val="solid"/>
                      <a:round/>
                      <a:headEnd type="none" w="med" len="med"/>
                      <a:tailEnd type="none" w="med" len="med"/>
                    </a:lnR>
                    <a:lnT w="12700" cap="flat" cmpd="sng" algn="ctr">
                      <a:solidFill>
                        <a:srgbClr val="60B14E"/>
                      </a:solidFill>
                      <a:prstDash val="solid"/>
                      <a:round/>
                      <a:headEnd type="none" w="med" len="med"/>
                      <a:tailEnd type="none" w="med" len="med"/>
                    </a:lnT>
                    <a:lnB w="12700" cap="flat" cmpd="sng" algn="ctr">
                      <a:solidFill>
                        <a:srgbClr val="E0AE4E"/>
                      </a:solidFill>
                      <a:prstDash val="solid"/>
                      <a:round/>
                      <a:headEnd type="none" w="med" len="med"/>
                      <a:tailEnd type="none" w="med" len="med"/>
                    </a:lnB>
                    <a:solidFill>
                      <a:srgbClr val="F5F3F0"/>
                    </a:solidFill>
                  </a:tcPr>
                </a:tc>
                <a:tc>
                  <a:txBody>
                    <a:bodyPr/>
                    <a:lstStyle/>
                    <a:p>
                      <a:pPr algn="ctr"/>
                      <a:r>
                        <a:rPr lang="en-US" sz="1400" b="0">
                          <a:effectLst/>
                          <a:latin typeface="var(--h4_family)"/>
                        </a:rPr>
                        <a:t>$81,301</a:t>
                      </a:r>
                    </a:p>
                  </a:txBody>
                  <a:tcPr marL="0" marR="0" marT="0" marB="0" anchor="ctr">
                    <a:lnL w="12700" cap="flat" cmpd="sng" algn="ctr">
                      <a:solidFill>
                        <a:srgbClr val="60B14E"/>
                      </a:solidFill>
                      <a:prstDash val="solid"/>
                      <a:round/>
                      <a:headEnd type="none" w="med" len="med"/>
                      <a:tailEnd type="none" w="med" len="med"/>
                    </a:lnL>
                    <a:lnR w="12700" cap="flat" cmpd="sng" algn="ctr">
                      <a:solidFill>
                        <a:srgbClr val="60B14E"/>
                      </a:solidFill>
                      <a:prstDash val="solid"/>
                      <a:round/>
                      <a:headEnd type="none" w="med" len="med"/>
                      <a:tailEnd type="none" w="med" len="med"/>
                    </a:lnR>
                    <a:lnT w="12700" cap="flat" cmpd="sng" algn="ctr">
                      <a:solidFill>
                        <a:srgbClr val="60B14E"/>
                      </a:solidFill>
                      <a:prstDash val="solid"/>
                      <a:round/>
                      <a:headEnd type="none" w="med" len="med"/>
                      <a:tailEnd type="none" w="med" len="med"/>
                    </a:lnT>
                    <a:lnB w="12700" cap="flat" cmpd="sng" algn="ctr">
                      <a:solidFill>
                        <a:srgbClr val="E0AE4E"/>
                      </a:solidFill>
                      <a:prstDash val="solid"/>
                      <a:round/>
                      <a:headEnd type="none" w="med" len="med"/>
                      <a:tailEnd type="none" w="med" len="med"/>
                    </a:lnB>
                    <a:solidFill>
                      <a:srgbClr val="F5F3F0"/>
                    </a:solidFill>
                  </a:tcPr>
                </a:tc>
                <a:tc>
                  <a:txBody>
                    <a:bodyPr/>
                    <a:lstStyle/>
                    <a:p>
                      <a:pPr algn="ctr"/>
                      <a:r>
                        <a:rPr lang="en-US" sz="1400" b="0">
                          <a:effectLst/>
                          <a:latin typeface="var(--h4_family)"/>
                        </a:rPr>
                        <a:t>$82,928</a:t>
                      </a:r>
                    </a:p>
                  </a:txBody>
                  <a:tcPr marL="0" marR="0" marT="0" marB="0" anchor="ctr">
                    <a:lnL w="12700" cap="flat" cmpd="sng" algn="ctr">
                      <a:solidFill>
                        <a:srgbClr val="60B14E"/>
                      </a:solidFill>
                      <a:prstDash val="solid"/>
                      <a:round/>
                      <a:headEnd type="none" w="med" len="med"/>
                      <a:tailEnd type="none" w="med" len="med"/>
                    </a:lnL>
                    <a:lnR w="12700" cap="flat" cmpd="sng" algn="ctr">
                      <a:solidFill>
                        <a:srgbClr val="60B14E"/>
                      </a:solidFill>
                      <a:prstDash val="solid"/>
                      <a:round/>
                      <a:headEnd type="none" w="med" len="med"/>
                      <a:tailEnd type="none" w="med" len="med"/>
                    </a:lnR>
                    <a:lnT w="12700" cap="flat" cmpd="sng" algn="ctr">
                      <a:solidFill>
                        <a:srgbClr val="60B14E"/>
                      </a:solidFill>
                      <a:prstDash val="solid"/>
                      <a:round/>
                      <a:headEnd type="none" w="med" len="med"/>
                      <a:tailEnd type="none" w="med" len="med"/>
                    </a:lnT>
                    <a:lnB w="12700" cap="flat" cmpd="sng" algn="ctr">
                      <a:solidFill>
                        <a:srgbClr val="E0AE4E"/>
                      </a:solidFill>
                      <a:prstDash val="solid"/>
                      <a:round/>
                      <a:headEnd type="none" w="med" len="med"/>
                      <a:tailEnd type="none" w="med" len="med"/>
                    </a:lnB>
                    <a:solidFill>
                      <a:srgbClr val="F5F3F0"/>
                    </a:solidFill>
                  </a:tcPr>
                </a:tc>
                <a:tc>
                  <a:txBody>
                    <a:bodyPr/>
                    <a:lstStyle/>
                    <a:p>
                      <a:pPr algn="ctr"/>
                      <a:endParaRPr lang="en-US" sz="1400" b="0">
                        <a:effectLst/>
                        <a:latin typeface="var(--h4_family)"/>
                      </a:endParaRPr>
                    </a:p>
                  </a:txBody>
                  <a:tcPr marL="0" marR="0" marT="0" marB="0" anchor="ctr">
                    <a:lnL w="12700" cap="flat" cmpd="sng" algn="ctr">
                      <a:solidFill>
                        <a:srgbClr val="60B14E"/>
                      </a:solidFill>
                      <a:prstDash val="solid"/>
                      <a:round/>
                      <a:headEnd type="none" w="med" len="med"/>
                      <a:tailEnd type="none" w="med" len="med"/>
                    </a:lnL>
                    <a:lnR w="12700" cap="flat" cmpd="sng" algn="ctr">
                      <a:solidFill>
                        <a:srgbClr val="60B14E"/>
                      </a:solidFill>
                      <a:prstDash val="solid"/>
                      <a:round/>
                      <a:headEnd type="none" w="med" len="med"/>
                      <a:tailEnd type="none" w="med" len="med"/>
                    </a:lnR>
                    <a:lnT w="12700" cap="flat" cmpd="sng" algn="ctr">
                      <a:solidFill>
                        <a:srgbClr val="60B14E"/>
                      </a:solidFill>
                      <a:prstDash val="solid"/>
                      <a:round/>
                      <a:headEnd type="none" w="med" len="med"/>
                      <a:tailEnd type="none" w="med" len="med"/>
                    </a:lnT>
                    <a:lnB w="12700" cap="flat" cmpd="sng" algn="ctr">
                      <a:solidFill>
                        <a:srgbClr val="E0AE4E"/>
                      </a:solidFill>
                      <a:prstDash val="solid"/>
                      <a:round/>
                      <a:headEnd type="none" w="med" len="med"/>
                      <a:tailEnd type="none" w="med" len="med"/>
                    </a:lnB>
                    <a:solidFill>
                      <a:srgbClr val="F5F3F0"/>
                    </a:solidFill>
                  </a:tcPr>
                </a:tc>
                <a:extLst>
                  <a:ext uri="{0D108BD9-81ED-4DB2-BD59-A6C34878D82A}">
                    <a16:rowId xmlns:a16="http://schemas.microsoft.com/office/drawing/2014/main" val="593659117"/>
                  </a:ext>
                </a:extLst>
              </a:tr>
              <a:tr h="211202">
                <a:tc>
                  <a:txBody>
                    <a:bodyPr/>
                    <a:lstStyle/>
                    <a:p>
                      <a:pPr algn="ctr"/>
                      <a:r>
                        <a:rPr lang="en-US" sz="1400" b="0">
                          <a:effectLst/>
                          <a:latin typeface="var(--h4_family)"/>
                        </a:rPr>
                        <a:t>$78,477</a:t>
                      </a:r>
                    </a:p>
                  </a:txBody>
                  <a:tcPr marL="0" marR="0" marT="0" marB="0" anchor="ctr">
                    <a:lnL w="12700" cap="flat" cmpd="sng" algn="ctr">
                      <a:solidFill>
                        <a:srgbClr val="E0AE4E"/>
                      </a:solidFill>
                      <a:prstDash val="solid"/>
                      <a:round/>
                      <a:headEnd type="none" w="med" len="med"/>
                      <a:tailEnd type="none" w="med" len="med"/>
                    </a:lnL>
                    <a:lnR w="12700" cap="flat" cmpd="sng" algn="ctr">
                      <a:solidFill>
                        <a:srgbClr val="E0AE4E"/>
                      </a:solidFill>
                      <a:prstDash val="solid"/>
                      <a:round/>
                      <a:headEnd type="none" w="med" len="med"/>
                      <a:tailEnd type="none" w="med" len="med"/>
                    </a:lnR>
                    <a:lnT w="12700" cap="flat" cmpd="sng" algn="ctr">
                      <a:solidFill>
                        <a:srgbClr val="E0AE4E"/>
                      </a:solidFill>
                      <a:prstDash val="solid"/>
                      <a:round/>
                      <a:headEnd type="none" w="med" len="med"/>
                      <a:tailEnd type="none" w="med" len="med"/>
                    </a:lnT>
                    <a:lnB w="12700" cap="flat" cmpd="sng" algn="ctr">
                      <a:solidFill>
                        <a:srgbClr val="C0B04E"/>
                      </a:solidFill>
                      <a:prstDash val="solid"/>
                      <a:round/>
                      <a:headEnd type="none" w="med" len="med"/>
                      <a:tailEnd type="none" w="med" len="med"/>
                    </a:lnB>
                    <a:solidFill>
                      <a:srgbClr val="FBF9F9"/>
                    </a:solidFill>
                  </a:tcPr>
                </a:tc>
                <a:tc>
                  <a:txBody>
                    <a:bodyPr/>
                    <a:lstStyle/>
                    <a:p>
                      <a:pPr algn="ctr"/>
                      <a:r>
                        <a:rPr lang="en-US" sz="1400" b="0">
                          <a:effectLst/>
                          <a:latin typeface="var(--h4_family)"/>
                        </a:rPr>
                        <a:t>$80,047</a:t>
                      </a:r>
                    </a:p>
                  </a:txBody>
                  <a:tcPr marL="0" marR="0" marT="0" marB="0" anchor="ctr">
                    <a:lnL w="12700" cap="flat" cmpd="sng" algn="ctr">
                      <a:solidFill>
                        <a:srgbClr val="E0AE4E"/>
                      </a:solidFill>
                      <a:prstDash val="solid"/>
                      <a:round/>
                      <a:headEnd type="none" w="med" len="med"/>
                      <a:tailEnd type="none" w="med" len="med"/>
                    </a:lnL>
                    <a:lnR w="12700" cap="flat" cmpd="sng" algn="ctr">
                      <a:solidFill>
                        <a:srgbClr val="E0AE4E"/>
                      </a:solidFill>
                      <a:prstDash val="solid"/>
                      <a:round/>
                      <a:headEnd type="none" w="med" len="med"/>
                      <a:tailEnd type="none" w="med" len="med"/>
                    </a:lnR>
                    <a:lnT w="12700" cap="flat" cmpd="sng" algn="ctr">
                      <a:solidFill>
                        <a:srgbClr val="E0AE4E"/>
                      </a:solidFill>
                      <a:prstDash val="solid"/>
                      <a:round/>
                      <a:headEnd type="none" w="med" len="med"/>
                      <a:tailEnd type="none" w="med" len="med"/>
                    </a:lnT>
                    <a:lnB w="12700" cap="flat" cmpd="sng" algn="ctr">
                      <a:solidFill>
                        <a:srgbClr val="C0B04E"/>
                      </a:solidFill>
                      <a:prstDash val="solid"/>
                      <a:round/>
                      <a:headEnd type="none" w="med" len="med"/>
                      <a:tailEnd type="none" w="med" len="med"/>
                    </a:lnB>
                    <a:solidFill>
                      <a:srgbClr val="FBF9F9"/>
                    </a:solidFill>
                  </a:tcPr>
                </a:tc>
                <a:tc>
                  <a:txBody>
                    <a:bodyPr/>
                    <a:lstStyle/>
                    <a:p>
                      <a:pPr algn="ctr"/>
                      <a:r>
                        <a:rPr lang="en-US" sz="1400" b="0">
                          <a:effectLst/>
                          <a:latin typeface="var(--h4_family)"/>
                        </a:rPr>
                        <a:t>$81,647</a:t>
                      </a:r>
                    </a:p>
                  </a:txBody>
                  <a:tcPr marL="0" marR="0" marT="0" marB="0" anchor="ctr">
                    <a:lnL w="12700" cap="flat" cmpd="sng" algn="ctr">
                      <a:solidFill>
                        <a:srgbClr val="E0AE4E"/>
                      </a:solidFill>
                      <a:prstDash val="solid"/>
                      <a:round/>
                      <a:headEnd type="none" w="med" len="med"/>
                      <a:tailEnd type="none" w="med" len="med"/>
                    </a:lnL>
                    <a:lnR w="12700" cap="flat" cmpd="sng" algn="ctr">
                      <a:solidFill>
                        <a:srgbClr val="E0AE4E"/>
                      </a:solidFill>
                      <a:prstDash val="solid"/>
                      <a:round/>
                      <a:headEnd type="none" w="med" len="med"/>
                      <a:tailEnd type="none" w="med" len="med"/>
                    </a:lnR>
                    <a:lnT w="12700" cap="flat" cmpd="sng" algn="ctr">
                      <a:solidFill>
                        <a:srgbClr val="E0AE4E"/>
                      </a:solidFill>
                      <a:prstDash val="solid"/>
                      <a:round/>
                      <a:headEnd type="none" w="med" len="med"/>
                      <a:tailEnd type="none" w="med" len="med"/>
                    </a:lnT>
                    <a:lnB w="12700" cap="flat" cmpd="sng" algn="ctr">
                      <a:solidFill>
                        <a:srgbClr val="C0B04E"/>
                      </a:solidFill>
                      <a:prstDash val="solid"/>
                      <a:round/>
                      <a:headEnd type="none" w="med" len="med"/>
                      <a:tailEnd type="none" w="med" len="med"/>
                    </a:lnB>
                    <a:solidFill>
                      <a:srgbClr val="FBF9F9"/>
                    </a:solidFill>
                  </a:tcPr>
                </a:tc>
                <a:tc>
                  <a:txBody>
                    <a:bodyPr/>
                    <a:lstStyle/>
                    <a:p>
                      <a:pPr algn="ctr"/>
                      <a:r>
                        <a:rPr lang="en-US" sz="1400" b="0">
                          <a:effectLst/>
                          <a:latin typeface="var(--h4_family)"/>
                        </a:rPr>
                        <a:t>$83,280</a:t>
                      </a:r>
                    </a:p>
                  </a:txBody>
                  <a:tcPr marL="0" marR="0" marT="0" marB="0" anchor="ctr">
                    <a:lnL w="12700" cap="flat" cmpd="sng" algn="ctr">
                      <a:solidFill>
                        <a:srgbClr val="E0AE4E"/>
                      </a:solidFill>
                      <a:prstDash val="solid"/>
                      <a:round/>
                      <a:headEnd type="none" w="med" len="med"/>
                      <a:tailEnd type="none" w="med" len="med"/>
                    </a:lnL>
                    <a:lnR w="12700" cap="flat" cmpd="sng" algn="ctr">
                      <a:solidFill>
                        <a:srgbClr val="E0AE4E"/>
                      </a:solidFill>
                      <a:prstDash val="solid"/>
                      <a:round/>
                      <a:headEnd type="none" w="med" len="med"/>
                      <a:tailEnd type="none" w="med" len="med"/>
                    </a:lnR>
                    <a:lnT w="12700" cap="flat" cmpd="sng" algn="ctr">
                      <a:solidFill>
                        <a:srgbClr val="E0AE4E"/>
                      </a:solidFill>
                      <a:prstDash val="solid"/>
                      <a:round/>
                      <a:headEnd type="none" w="med" len="med"/>
                      <a:tailEnd type="none" w="med" len="med"/>
                    </a:lnT>
                    <a:lnB w="12700" cap="flat" cmpd="sng" algn="ctr">
                      <a:solidFill>
                        <a:srgbClr val="C0B04E"/>
                      </a:solidFill>
                      <a:prstDash val="solid"/>
                      <a:round/>
                      <a:headEnd type="none" w="med" len="med"/>
                      <a:tailEnd type="none" w="med" len="med"/>
                    </a:lnB>
                    <a:solidFill>
                      <a:srgbClr val="FBF9F9"/>
                    </a:solidFill>
                  </a:tcPr>
                </a:tc>
                <a:tc>
                  <a:txBody>
                    <a:bodyPr/>
                    <a:lstStyle/>
                    <a:p>
                      <a:pPr algn="ctr"/>
                      <a:r>
                        <a:rPr lang="en-US" sz="1400" b="0">
                          <a:effectLst/>
                          <a:latin typeface="var(--h4_family)"/>
                        </a:rPr>
                        <a:t>$84,946</a:t>
                      </a:r>
                    </a:p>
                  </a:txBody>
                  <a:tcPr marL="0" marR="0" marT="0" marB="0" anchor="ctr">
                    <a:lnL w="12700" cap="flat" cmpd="sng" algn="ctr">
                      <a:solidFill>
                        <a:srgbClr val="E0AE4E"/>
                      </a:solidFill>
                      <a:prstDash val="solid"/>
                      <a:round/>
                      <a:headEnd type="none" w="med" len="med"/>
                      <a:tailEnd type="none" w="med" len="med"/>
                    </a:lnL>
                    <a:lnR w="12700" cap="flat" cmpd="sng" algn="ctr">
                      <a:solidFill>
                        <a:srgbClr val="E0AE4E"/>
                      </a:solidFill>
                      <a:prstDash val="solid"/>
                      <a:round/>
                      <a:headEnd type="none" w="med" len="med"/>
                      <a:tailEnd type="none" w="med" len="med"/>
                    </a:lnR>
                    <a:lnT w="12700" cap="flat" cmpd="sng" algn="ctr">
                      <a:solidFill>
                        <a:srgbClr val="E0AE4E"/>
                      </a:solidFill>
                      <a:prstDash val="solid"/>
                      <a:round/>
                      <a:headEnd type="none" w="med" len="med"/>
                      <a:tailEnd type="none" w="med" len="med"/>
                    </a:lnT>
                    <a:lnB w="12700" cap="flat" cmpd="sng" algn="ctr">
                      <a:solidFill>
                        <a:srgbClr val="C0B04E"/>
                      </a:solidFill>
                      <a:prstDash val="solid"/>
                      <a:round/>
                      <a:headEnd type="none" w="med" len="med"/>
                      <a:tailEnd type="none" w="med" len="med"/>
                    </a:lnB>
                    <a:solidFill>
                      <a:srgbClr val="FBF9F9"/>
                    </a:solidFill>
                  </a:tcPr>
                </a:tc>
                <a:tc>
                  <a:txBody>
                    <a:bodyPr/>
                    <a:lstStyle/>
                    <a:p>
                      <a:pPr algn="ctr"/>
                      <a:r>
                        <a:rPr lang="en-US" sz="1400" b="0">
                          <a:effectLst/>
                          <a:latin typeface="var(--h4_family)"/>
                        </a:rPr>
                        <a:t>$86,645</a:t>
                      </a:r>
                    </a:p>
                  </a:txBody>
                  <a:tcPr marL="0" marR="0" marT="0" marB="0" anchor="ctr">
                    <a:lnL w="12700" cap="flat" cmpd="sng" algn="ctr">
                      <a:solidFill>
                        <a:srgbClr val="E0AE4E"/>
                      </a:solidFill>
                      <a:prstDash val="solid"/>
                      <a:round/>
                      <a:headEnd type="none" w="med" len="med"/>
                      <a:tailEnd type="none" w="med" len="med"/>
                    </a:lnL>
                    <a:lnR w="12700" cap="flat" cmpd="sng" algn="ctr">
                      <a:solidFill>
                        <a:srgbClr val="E0AE4E"/>
                      </a:solidFill>
                      <a:prstDash val="solid"/>
                      <a:round/>
                      <a:headEnd type="none" w="med" len="med"/>
                      <a:tailEnd type="none" w="med" len="med"/>
                    </a:lnR>
                    <a:lnT w="12700" cap="flat" cmpd="sng" algn="ctr">
                      <a:solidFill>
                        <a:srgbClr val="E0AE4E"/>
                      </a:solidFill>
                      <a:prstDash val="solid"/>
                      <a:round/>
                      <a:headEnd type="none" w="med" len="med"/>
                      <a:tailEnd type="none" w="med" len="med"/>
                    </a:lnT>
                    <a:lnB w="12700" cap="flat" cmpd="sng" algn="ctr">
                      <a:solidFill>
                        <a:srgbClr val="C0B04E"/>
                      </a:solidFill>
                      <a:prstDash val="solid"/>
                      <a:round/>
                      <a:headEnd type="none" w="med" len="med"/>
                      <a:tailEnd type="none" w="med" len="med"/>
                    </a:lnB>
                    <a:solidFill>
                      <a:srgbClr val="FBF9F9"/>
                    </a:solidFill>
                  </a:tcPr>
                </a:tc>
                <a:tc>
                  <a:txBody>
                    <a:bodyPr/>
                    <a:lstStyle/>
                    <a:p>
                      <a:pPr algn="ctr"/>
                      <a:endParaRPr lang="en-US" sz="1400" b="0">
                        <a:effectLst/>
                        <a:latin typeface="var(--h4_family)"/>
                      </a:endParaRPr>
                    </a:p>
                  </a:txBody>
                  <a:tcPr marL="0" marR="0" marT="0" marB="0" anchor="ctr">
                    <a:lnL w="12700" cap="flat" cmpd="sng" algn="ctr">
                      <a:solidFill>
                        <a:srgbClr val="E0AE4E"/>
                      </a:solidFill>
                      <a:prstDash val="solid"/>
                      <a:round/>
                      <a:headEnd type="none" w="med" len="med"/>
                      <a:tailEnd type="none" w="med" len="med"/>
                    </a:lnL>
                    <a:lnR w="12700" cap="flat" cmpd="sng" algn="ctr">
                      <a:solidFill>
                        <a:srgbClr val="E0AE4E"/>
                      </a:solidFill>
                      <a:prstDash val="solid"/>
                      <a:round/>
                      <a:headEnd type="none" w="med" len="med"/>
                      <a:tailEnd type="none" w="med" len="med"/>
                    </a:lnR>
                    <a:lnT w="12700" cap="flat" cmpd="sng" algn="ctr">
                      <a:solidFill>
                        <a:srgbClr val="E0AE4E"/>
                      </a:solidFill>
                      <a:prstDash val="solid"/>
                      <a:round/>
                      <a:headEnd type="none" w="med" len="med"/>
                      <a:tailEnd type="none" w="med" len="med"/>
                    </a:lnT>
                    <a:lnB w="12700" cap="flat" cmpd="sng" algn="ctr">
                      <a:solidFill>
                        <a:srgbClr val="C0B04E"/>
                      </a:solidFill>
                      <a:prstDash val="solid"/>
                      <a:round/>
                      <a:headEnd type="none" w="med" len="med"/>
                      <a:tailEnd type="none" w="med" len="med"/>
                    </a:lnB>
                    <a:solidFill>
                      <a:srgbClr val="FBF9F9"/>
                    </a:solidFill>
                  </a:tcPr>
                </a:tc>
                <a:extLst>
                  <a:ext uri="{0D108BD9-81ED-4DB2-BD59-A6C34878D82A}">
                    <a16:rowId xmlns:a16="http://schemas.microsoft.com/office/drawing/2014/main" val="2774131394"/>
                  </a:ext>
                </a:extLst>
              </a:tr>
              <a:tr h="211202">
                <a:tc>
                  <a:txBody>
                    <a:bodyPr/>
                    <a:lstStyle/>
                    <a:p>
                      <a:pPr algn="ctr"/>
                      <a:r>
                        <a:rPr lang="en-US" sz="1400" b="0">
                          <a:effectLst/>
                          <a:latin typeface="var(--h4_family)"/>
                        </a:rPr>
                        <a:t>$81,855</a:t>
                      </a:r>
                    </a:p>
                  </a:txBody>
                  <a:tcPr marL="0" marR="0" marT="0" marB="0" anchor="ctr">
                    <a:lnL w="12700" cap="flat" cmpd="sng" algn="ctr">
                      <a:solidFill>
                        <a:srgbClr val="C0B04E"/>
                      </a:solidFill>
                      <a:prstDash val="solid"/>
                      <a:round/>
                      <a:headEnd type="none" w="med" len="med"/>
                      <a:tailEnd type="none" w="med" len="med"/>
                    </a:lnL>
                    <a:lnR w="12700" cap="flat" cmpd="sng" algn="ctr">
                      <a:solidFill>
                        <a:srgbClr val="C0B04E"/>
                      </a:solidFill>
                      <a:prstDash val="solid"/>
                      <a:round/>
                      <a:headEnd type="none" w="med" len="med"/>
                      <a:tailEnd type="none" w="med" len="med"/>
                    </a:lnR>
                    <a:lnT w="12700" cap="flat" cmpd="sng" algn="ctr">
                      <a:solidFill>
                        <a:srgbClr val="C0B0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pPr algn="ctr"/>
                      <a:r>
                        <a:rPr lang="en-US" sz="1400" b="0">
                          <a:effectLst/>
                          <a:latin typeface="var(--h4_family)"/>
                        </a:rPr>
                        <a:t>$83,492</a:t>
                      </a:r>
                    </a:p>
                  </a:txBody>
                  <a:tcPr marL="0" marR="0" marT="0" marB="0" anchor="ctr">
                    <a:lnL w="12700" cap="flat" cmpd="sng" algn="ctr">
                      <a:solidFill>
                        <a:srgbClr val="C0B04E"/>
                      </a:solidFill>
                      <a:prstDash val="solid"/>
                      <a:round/>
                      <a:headEnd type="none" w="med" len="med"/>
                      <a:tailEnd type="none" w="med" len="med"/>
                    </a:lnL>
                    <a:lnR w="12700" cap="flat" cmpd="sng" algn="ctr">
                      <a:solidFill>
                        <a:srgbClr val="C0B04E"/>
                      </a:solidFill>
                      <a:prstDash val="solid"/>
                      <a:round/>
                      <a:headEnd type="none" w="med" len="med"/>
                      <a:tailEnd type="none" w="med" len="med"/>
                    </a:lnR>
                    <a:lnT w="12700" cap="flat" cmpd="sng" algn="ctr">
                      <a:solidFill>
                        <a:srgbClr val="C0B0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pPr algn="ctr"/>
                      <a:r>
                        <a:rPr lang="en-US" sz="1400" b="0">
                          <a:effectLst/>
                          <a:latin typeface="var(--h4_family)"/>
                        </a:rPr>
                        <a:t>$85,162</a:t>
                      </a:r>
                    </a:p>
                  </a:txBody>
                  <a:tcPr marL="0" marR="0" marT="0" marB="0" anchor="ctr">
                    <a:lnL w="12700" cap="flat" cmpd="sng" algn="ctr">
                      <a:solidFill>
                        <a:srgbClr val="C0B04E"/>
                      </a:solidFill>
                      <a:prstDash val="solid"/>
                      <a:round/>
                      <a:headEnd type="none" w="med" len="med"/>
                      <a:tailEnd type="none" w="med" len="med"/>
                    </a:lnL>
                    <a:lnR w="12700" cap="flat" cmpd="sng" algn="ctr">
                      <a:solidFill>
                        <a:srgbClr val="C0B04E"/>
                      </a:solidFill>
                      <a:prstDash val="solid"/>
                      <a:round/>
                      <a:headEnd type="none" w="med" len="med"/>
                      <a:tailEnd type="none" w="med" len="med"/>
                    </a:lnR>
                    <a:lnT w="12700" cap="flat" cmpd="sng" algn="ctr">
                      <a:solidFill>
                        <a:srgbClr val="C0B0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pPr algn="ctr"/>
                      <a:r>
                        <a:rPr lang="en-US" sz="1400" b="0">
                          <a:effectLst/>
                          <a:latin typeface="var(--h4_family)"/>
                        </a:rPr>
                        <a:t>$86,865</a:t>
                      </a:r>
                    </a:p>
                  </a:txBody>
                  <a:tcPr marL="0" marR="0" marT="0" marB="0" anchor="ctr">
                    <a:lnL w="12700" cap="flat" cmpd="sng" algn="ctr">
                      <a:solidFill>
                        <a:srgbClr val="C0B04E"/>
                      </a:solidFill>
                      <a:prstDash val="solid"/>
                      <a:round/>
                      <a:headEnd type="none" w="med" len="med"/>
                      <a:tailEnd type="none" w="med" len="med"/>
                    </a:lnL>
                    <a:lnR w="12700" cap="flat" cmpd="sng" algn="ctr">
                      <a:solidFill>
                        <a:srgbClr val="C0B04E"/>
                      </a:solidFill>
                      <a:prstDash val="solid"/>
                      <a:round/>
                      <a:headEnd type="none" w="med" len="med"/>
                      <a:tailEnd type="none" w="med" len="med"/>
                    </a:lnR>
                    <a:lnT w="12700" cap="flat" cmpd="sng" algn="ctr">
                      <a:solidFill>
                        <a:srgbClr val="C0B0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pPr algn="ctr"/>
                      <a:r>
                        <a:rPr lang="en-US" sz="1400" b="0">
                          <a:effectLst/>
                          <a:latin typeface="var(--h4_family)"/>
                        </a:rPr>
                        <a:t>$88,602</a:t>
                      </a:r>
                    </a:p>
                  </a:txBody>
                  <a:tcPr marL="0" marR="0" marT="0" marB="0" anchor="ctr">
                    <a:lnL w="12700" cap="flat" cmpd="sng" algn="ctr">
                      <a:solidFill>
                        <a:srgbClr val="C0B04E"/>
                      </a:solidFill>
                      <a:prstDash val="solid"/>
                      <a:round/>
                      <a:headEnd type="none" w="med" len="med"/>
                      <a:tailEnd type="none" w="med" len="med"/>
                    </a:lnL>
                    <a:lnR w="12700" cap="flat" cmpd="sng" algn="ctr">
                      <a:solidFill>
                        <a:srgbClr val="C0B04E"/>
                      </a:solidFill>
                      <a:prstDash val="solid"/>
                      <a:round/>
                      <a:headEnd type="none" w="med" len="med"/>
                      <a:tailEnd type="none" w="med" len="med"/>
                    </a:lnR>
                    <a:lnT w="12700" cap="flat" cmpd="sng" algn="ctr">
                      <a:solidFill>
                        <a:srgbClr val="C0B0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pPr algn="ctr"/>
                      <a:r>
                        <a:rPr lang="en-US" sz="1400" b="0">
                          <a:effectLst/>
                          <a:latin typeface="var(--h4_family)"/>
                        </a:rPr>
                        <a:t>$90,375</a:t>
                      </a:r>
                    </a:p>
                  </a:txBody>
                  <a:tcPr marL="0" marR="0" marT="0" marB="0" anchor="ctr">
                    <a:lnL w="12700" cap="flat" cmpd="sng" algn="ctr">
                      <a:solidFill>
                        <a:srgbClr val="C0B04E"/>
                      </a:solidFill>
                      <a:prstDash val="solid"/>
                      <a:round/>
                      <a:headEnd type="none" w="med" len="med"/>
                      <a:tailEnd type="none" w="med" len="med"/>
                    </a:lnL>
                    <a:lnR w="12700" cap="flat" cmpd="sng" algn="ctr">
                      <a:solidFill>
                        <a:srgbClr val="C0B04E"/>
                      </a:solidFill>
                      <a:prstDash val="solid"/>
                      <a:round/>
                      <a:headEnd type="none" w="med" len="med"/>
                      <a:tailEnd type="none" w="med" len="med"/>
                    </a:lnR>
                    <a:lnT w="12700" cap="flat" cmpd="sng" algn="ctr">
                      <a:solidFill>
                        <a:srgbClr val="C0B0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pPr algn="ctr"/>
                      <a:r>
                        <a:rPr lang="en-US" sz="1400" b="0" dirty="0">
                          <a:effectLst/>
                          <a:latin typeface="var(--h4_family)"/>
                        </a:rPr>
                        <a:t>5</a:t>
                      </a:r>
                      <a:r>
                        <a:rPr lang="en-US" sz="1400" b="0" baseline="30000" dirty="0">
                          <a:effectLst/>
                          <a:latin typeface="var(--h4_family)"/>
                        </a:rPr>
                        <a:t>th</a:t>
                      </a:r>
                      <a:r>
                        <a:rPr lang="en-US" sz="1400" b="0" dirty="0">
                          <a:effectLst/>
                          <a:latin typeface="var(--h4_family)"/>
                        </a:rPr>
                        <a:t> </a:t>
                      </a:r>
                      <a:r>
                        <a:rPr lang="en-US" sz="1400" b="0" dirty="0" err="1">
                          <a:effectLst/>
                          <a:latin typeface="var(--h4_family)"/>
                        </a:rPr>
                        <a:t>yr</a:t>
                      </a:r>
                      <a:r>
                        <a:rPr lang="en-US" sz="1400" b="0" dirty="0">
                          <a:effectLst/>
                          <a:latin typeface="var(--h4_family)"/>
                        </a:rPr>
                        <a:t> step</a:t>
                      </a:r>
                    </a:p>
                  </a:txBody>
                  <a:tcPr marL="0" marR="0" marT="0" marB="0" anchor="ctr">
                    <a:lnL w="12700" cap="flat" cmpd="sng" algn="ctr">
                      <a:solidFill>
                        <a:srgbClr val="C0B04E"/>
                      </a:solidFill>
                      <a:prstDash val="solid"/>
                      <a:round/>
                      <a:headEnd type="none" w="med" len="med"/>
                      <a:tailEnd type="none" w="med" len="med"/>
                    </a:lnL>
                    <a:lnR w="12700" cap="flat" cmpd="sng" algn="ctr">
                      <a:solidFill>
                        <a:srgbClr val="C0B04E"/>
                      </a:solidFill>
                      <a:prstDash val="solid"/>
                      <a:round/>
                      <a:headEnd type="none" w="med" len="med"/>
                      <a:tailEnd type="none" w="med" len="med"/>
                    </a:lnR>
                    <a:lnT w="12700" cap="flat" cmpd="sng" algn="ctr">
                      <a:solidFill>
                        <a:srgbClr val="C0B0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extLst>
                  <a:ext uri="{0D108BD9-81ED-4DB2-BD59-A6C34878D82A}">
                    <a16:rowId xmlns:a16="http://schemas.microsoft.com/office/drawing/2014/main" val="3917253060"/>
                  </a:ext>
                </a:extLst>
              </a:tr>
              <a:tr h="211202">
                <a:tc>
                  <a:txBody>
                    <a:bodyPr/>
                    <a:lstStyle/>
                    <a:p>
                      <a:pPr algn="ctr"/>
                      <a:r>
                        <a:rPr lang="en-US" sz="1400" b="1">
                          <a:effectLst/>
                          <a:latin typeface="var(--h6_family)"/>
                        </a:rPr>
                        <a:t>$84,354</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BF9F9"/>
                    </a:solidFill>
                  </a:tcPr>
                </a:tc>
                <a:tc>
                  <a:txBody>
                    <a:bodyPr/>
                    <a:lstStyle/>
                    <a:p>
                      <a:pPr algn="ctr"/>
                      <a:r>
                        <a:rPr lang="en-US" sz="1400" b="1">
                          <a:effectLst/>
                          <a:latin typeface="var(--h6_family)"/>
                        </a:rPr>
                        <a:t>$86,041</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BF9F9"/>
                    </a:solidFill>
                  </a:tcPr>
                </a:tc>
                <a:tc>
                  <a:txBody>
                    <a:bodyPr/>
                    <a:lstStyle/>
                    <a:p>
                      <a:pPr algn="ctr"/>
                      <a:r>
                        <a:rPr lang="en-US" sz="1400" b="1">
                          <a:effectLst/>
                          <a:latin typeface="var(--h6_family)"/>
                        </a:rPr>
                        <a:t>$87,762</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BF9F9"/>
                    </a:solidFill>
                  </a:tcPr>
                </a:tc>
                <a:tc>
                  <a:txBody>
                    <a:bodyPr/>
                    <a:lstStyle/>
                    <a:p>
                      <a:pPr algn="ctr"/>
                      <a:r>
                        <a:rPr lang="en-US" sz="1400" b="1">
                          <a:effectLst/>
                          <a:latin typeface="var(--h6_family)"/>
                        </a:rPr>
                        <a:t>$89,517</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BF9F9"/>
                    </a:solidFill>
                  </a:tcPr>
                </a:tc>
                <a:tc>
                  <a:txBody>
                    <a:bodyPr/>
                    <a:lstStyle/>
                    <a:p>
                      <a:pPr algn="ctr"/>
                      <a:r>
                        <a:rPr lang="en-US" sz="1400" b="1">
                          <a:effectLst/>
                          <a:latin typeface="var(--h6_family)"/>
                        </a:rPr>
                        <a:t>$91,307</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BF9F9"/>
                    </a:solidFill>
                  </a:tcPr>
                </a:tc>
                <a:tc>
                  <a:txBody>
                    <a:bodyPr/>
                    <a:lstStyle/>
                    <a:p>
                      <a:pPr algn="ctr"/>
                      <a:r>
                        <a:rPr lang="en-US" sz="1400" b="1">
                          <a:effectLst/>
                          <a:latin typeface="var(--h6_family)"/>
                        </a:rPr>
                        <a:t>$93,134</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BF9F9"/>
                    </a:solidFill>
                  </a:tcPr>
                </a:tc>
                <a:tc>
                  <a:txBody>
                    <a:bodyPr/>
                    <a:lstStyle/>
                    <a:p>
                      <a:pPr algn="ctr"/>
                      <a:r>
                        <a:rPr lang="en-US" sz="1400" b="0" dirty="0">
                          <a:effectLst/>
                          <a:latin typeface="var(--h4_family)"/>
                        </a:rPr>
                        <a:t>2</a:t>
                      </a:r>
                      <a:r>
                        <a:rPr lang="en-US" sz="1400" b="0" baseline="30000" dirty="0">
                          <a:effectLst/>
                          <a:latin typeface="var(--h4_family)"/>
                        </a:rPr>
                        <a:t>nd</a:t>
                      </a:r>
                      <a:r>
                        <a:rPr lang="en-US" sz="1400" b="0" dirty="0">
                          <a:effectLst/>
                          <a:latin typeface="var(--h4_family)"/>
                        </a:rPr>
                        <a:t> </a:t>
                      </a:r>
                      <a:r>
                        <a:rPr lang="en-US" sz="1400" b="0" dirty="0" err="1">
                          <a:effectLst/>
                          <a:latin typeface="var(--h4_family)"/>
                        </a:rPr>
                        <a:t>yr</a:t>
                      </a:r>
                      <a:r>
                        <a:rPr lang="en-US" sz="1400" b="0" dirty="0">
                          <a:effectLst/>
                          <a:latin typeface="var(--h4_family)"/>
                        </a:rPr>
                        <a:t> step</a:t>
                      </a: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BF9F9"/>
                    </a:solidFill>
                  </a:tcPr>
                </a:tc>
                <a:extLst>
                  <a:ext uri="{0D108BD9-81ED-4DB2-BD59-A6C34878D82A}">
                    <a16:rowId xmlns:a16="http://schemas.microsoft.com/office/drawing/2014/main" val="2768581366"/>
                  </a:ext>
                </a:extLst>
              </a:tr>
              <a:tr h="281603">
                <a:tc>
                  <a:txBody>
                    <a:bodyPr/>
                    <a:lstStyle/>
                    <a:p>
                      <a:pPr algn="ctr"/>
                      <a:r>
                        <a:rPr lang="en-US" sz="1400" b="1">
                          <a:effectLst/>
                          <a:latin typeface="var(--h6_family)"/>
                        </a:rPr>
                        <a:t>$90,149</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pPr algn="ctr"/>
                      <a:r>
                        <a:rPr lang="en-US" sz="1400" b="1">
                          <a:effectLst/>
                          <a:latin typeface="var(--h6_family)"/>
                        </a:rPr>
                        <a:t>$91,952</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pPr algn="ctr"/>
                      <a:r>
                        <a:rPr lang="en-US" sz="1400" b="1">
                          <a:effectLst/>
                          <a:latin typeface="var(--h6_family)"/>
                        </a:rPr>
                        <a:t>$93,791</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pPr algn="ctr"/>
                      <a:r>
                        <a:rPr lang="en-US" sz="1400" b="1">
                          <a:effectLst/>
                          <a:latin typeface="var(--h6_family)"/>
                        </a:rPr>
                        <a:t>$95,667</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pPr algn="ctr"/>
                      <a:r>
                        <a:rPr lang="en-US" sz="1400" b="1">
                          <a:effectLst/>
                          <a:latin typeface="var(--h6_family)"/>
                        </a:rPr>
                        <a:t>$97,580</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pPr algn="ctr"/>
                      <a:r>
                        <a:rPr lang="en-US" sz="1400" b="1">
                          <a:effectLst/>
                          <a:latin typeface="var(--h6_family)"/>
                        </a:rPr>
                        <a:t>$99,532</a:t>
                      </a:r>
                      <a:endParaRPr lang="en-US" sz="1400" b="0">
                        <a:effectLst/>
                        <a:latin typeface="var(--h4_family)"/>
                      </a:endParaRPr>
                    </a:p>
                  </a:txBody>
                  <a:tcPr marL="0" marR="0" marT="0" marB="0" anchor="ctr">
                    <a:lnL w="12700" cap="flat" cmpd="sng" algn="ctr">
                      <a:solidFill>
                        <a:srgbClr val="20B14E"/>
                      </a:solidFill>
                      <a:prstDash val="solid"/>
                      <a:round/>
                      <a:headEnd type="none" w="med" len="med"/>
                      <a:tailEnd type="none" w="med" len="med"/>
                    </a:lnL>
                    <a:lnR w="12700" cap="flat" cmpd="sng" algn="ctr">
                      <a:solidFill>
                        <a:srgbClr val="20B14E"/>
                      </a:solidFill>
                      <a:prstDash val="solid"/>
                      <a:round/>
                      <a:headEnd type="none" w="med" len="med"/>
                      <a:tailEnd type="none" w="med" len="med"/>
                    </a:lnR>
                    <a:lnT w="12700" cap="flat" cmpd="sng" algn="ctr">
                      <a:solidFill>
                        <a:srgbClr val="20B14E"/>
                      </a:solidFill>
                      <a:prstDash val="solid"/>
                      <a:round/>
                      <a:headEnd type="none" w="med" len="med"/>
                      <a:tailEnd type="none" w="med" len="med"/>
                    </a:lnT>
                    <a:lnB w="12700" cap="flat" cmpd="sng" algn="ctr">
                      <a:solidFill>
                        <a:srgbClr val="20B14E"/>
                      </a:solidFill>
                      <a:prstDash val="solid"/>
                      <a:round/>
                      <a:headEnd type="none" w="med" len="med"/>
                      <a:tailEnd type="none" w="med" len="med"/>
                    </a:lnB>
                    <a:solidFill>
                      <a:srgbClr val="F5F3F0"/>
                    </a:solidFill>
                  </a:tcPr>
                </a:tc>
                <a:tc>
                  <a:txBody>
                    <a:bodyPr/>
                    <a:lstStyle/>
                    <a:p>
                      <a:r>
                        <a:rPr lang="en-US" sz="1400" dirty="0"/>
                        <a:t>7</a:t>
                      </a:r>
                      <a:r>
                        <a:rPr lang="en-US" sz="1400" baseline="30000" dirty="0"/>
                        <a:t>th</a:t>
                      </a:r>
                      <a:r>
                        <a:rPr lang="en-US" sz="1400" dirty="0"/>
                        <a:t> </a:t>
                      </a:r>
                      <a:r>
                        <a:rPr lang="en-US" sz="1400" dirty="0" err="1"/>
                        <a:t>yr</a:t>
                      </a:r>
                      <a:r>
                        <a:rPr lang="en-US" sz="1400" dirty="0"/>
                        <a:t> final</a:t>
                      </a:r>
                    </a:p>
                  </a:txBody>
                  <a:tcPr marL="70401" marR="70401" marT="35200" marB="35200">
                    <a:lnL w="12700" cap="flat" cmpd="sng" algn="ctr">
                      <a:solidFill>
                        <a:srgbClr val="20B14E"/>
                      </a:solidFill>
                      <a:prstDash val="solid"/>
                      <a:round/>
                      <a:headEnd type="none" w="med" len="med"/>
                      <a:tailEnd type="none" w="med" len="med"/>
                    </a:lnL>
                    <a:lnT w="12700" cap="flat" cmpd="sng" algn="ctr">
                      <a:solidFill>
                        <a:srgbClr val="20B14E"/>
                      </a:solidFill>
                      <a:prstDash val="solid"/>
                      <a:round/>
                      <a:headEnd type="none" w="med" len="med"/>
                      <a:tailEnd type="none" w="med" len="med"/>
                    </a:lnT>
                  </a:tcPr>
                </a:tc>
                <a:extLst>
                  <a:ext uri="{0D108BD9-81ED-4DB2-BD59-A6C34878D82A}">
                    <a16:rowId xmlns:a16="http://schemas.microsoft.com/office/drawing/2014/main" val="3399429926"/>
                  </a:ext>
                </a:extLst>
              </a:tr>
            </a:tbl>
          </a:graphicData>
        </a:graphic>
      </p:graphicFrame>
    </p:spTree>
    <p:extLst>
      <p:ext uri="{BB962C8B-B14F-4D97-AF65-F5344CB8AC3E}">
        <p14:creationId xmlns:p14="http://schemas.microsoft.com/office/powerpoint/2010/main" val="2200892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EF6DA-1B1F-4382-A924-1430B94AADD4}"/>
              </a:ext>
            </a:extLst>
          </p:cNvPr>
          <p:cNvSpPr>
            <a:spLocks noGrp="1"/>
          </p:cNvSpPr>
          <p:nvPr>
            <p:ph type="title"/>
          </p:nvPr>
        </p:nvSpPr>
        <p:spPr/>
        <p:txBody>
          <a:bodyPr/>
          <a:lstStyle/>
          <a:p>
            <a:pPr algn="ctr"/>
            <a:r>
              <a:rPr lang="en-US" dirty="0" err="1"/>
              <a:t>Heo</a:t>
            </a:r>
            <a:r>
              <a:rPr lang="en-US" dirty="0"/>
              <a:t> employee benefit</a:t>
            </a:r>
            <a:br>
              <a:rPr lang="en-US" dirty="0"/>
            </a:br>
            <a:r>
              <a:rPr lang="en-US" dirty="0"/>
              <a:t>salary schedule – Assistant to </a:t>
            </a:r>
            <a:r>
              <a:rPr lang="en-US" dirty="0" err="1"/>
              <a:t>heo</a:t>
            </a:r>
            <a:endParaRPr lang="en-US" dirty="0"/>
          </a:p>
        </p:txBody>
      </p:sp>
      <p:graphicFrame>
        <p:nvGraphicFramePr>
          <p:cNvPr id="7" name="Content Placeholder 6">
            <a:extLst>
              <a:ext uri="{FF2B5EF4-FFF2-40B4-BE49-F238E27FC236}">
                <a16:creationId xmlns:a16="http://schemas.microsoft.com/office/drawing/2014/main" id="{B9E73443-47EB-40AA-A9C6-18D67FF6B2E8}"/>
              </a:ext>
            </a:extLst>
          </p:cNvPr>
          <p:cNvGraphicFramePr>
            <a:graphicFrameLocks noGrp="1"/>
          </p:cNvGraphicFramePr>
          <p:nvPr>
            <p:ph idx="1"/>
            <p:extLst>
              <p:ext uri="{D42A27DB-BD31-4B8C-83A1-F6EECF244321}">
                <p14:modId xmlns:p14="http://schemas.microsoft.com/office/powerpoint/2010/main" val="786571233"/>
              </p:ext>
            </p:extLst>
          </p:nvPr>
        </p:nvGraphicFramePr>
        <p:xfrm>
          <a:off x="3421485" y="2089553"/>
          <a:ext cx="5491416" cy="3474720"/>
        </p:xfrm>
        <a:graphic>
          <a:graphicData uri="http://schemas.openxmlformats.org/drawingml/2006/table">
            <a:tbl>
              <a:tblPr/>
              <a:tblGrid>
                <a:gridCol w="784488">
                  <a:extLst>
                    <a:ext uri="{9D8B030D-6E8A-4147-A177-3AD203B41FA5}">
                      <a16:colId xmlns:a16="http://schemas.microsoft.com/office/drawing/2014/main" val="3072742993"/>
                    </a:ext>
                  </a:extLst>
                </a:gridCol>
                <a:gridCol w="784488">
                  <a:extLst>
                    <a:ext uri="{9D8B030D-6E8A-4147-A177-3AD203B41FA5}">
                      <a16:colId xmlns:a16="http://schemas.microsoft.com/office/drawing/2014/main" val="4025964012"/>
                    </a:ext>
                  </a:extLst>
                </a:gridCol>
                <a:gridCol w="784488">
                  <a:extLst>
                    <a:ext uri="{9D8B030D-6E8A-4147-A177-3AD203B41FA5}">
                      <a16:colId xmlns:a16="http://schemas.microsoft.com/office/drawing/2014/main" val="3687758119"/>
                    </a:ext>
                  </a:extLst>
                </a:gridCol>
                <a:gridCol w="784488">
                  <a:extLst>
                    <a:ext uri="{9D8B030D-6E8A-4147-A177-3AD203B41FA5}">
                      <a16:colId xmlns:a16="http://schemas.microsoft.com/office/drawing/2014/main" val="340449830"/>
                    </a:ext>
                  </a:extLst>
                </a:gridCol>
                <a:gridCol w="784488">
                  <a:extLst>
                    <a:ext uri="{9D8B030D-6E8A-4147-A177-3AD203B41FA5}">
                      <a16:colId xmlns:a16="http://schemas.microsoft.com/office/drawing/2014/main" val="181764894"/>
                    </a:ext>
                  </a:extLst>
                </a:gridCol>
                <a:gridCol w="784488">
                  <a:extLst>
                    <a:ext uri="{9D8B030D-6E8A-4147-A177-3AD203B41FA5}">
                      <a16:colId xmlns:a16="http://schemas.microsoft.com/office/drawing/2014/main" val="1375760272"/>
                    </a:ext>
                  </a:extLst>
                </a:gridCol>
                <a:gridCol w="784488">
                  <a:extLst>
                    <a:ext uri="{9D8B030D-6E8A-4147-A177-3AD203B41FA5}">
                      <a16:colId xmlns:a16="http://schemas.microsoft.com/office/drawing/2014/main" val="1147365222"/>
                    </a:ext>
                  </a:extLst>
                </a:gridCol>
              </a:tblGrid>
              <a:tr h="181560">
                <a:tc>
                  <a:txBody>
                    <a:bodyPr/>
                    <a:lstStyle/>
                    <a:p>
                      <a:pPr algn="ctr"/>
                      <a:r>
                        <a:rPr lang="en-US" sz="1200" b="1">
                          <a:effectLst/>
                          <a:latin typeface="var(--h6_family)"/>
                        </a:rPr>
                        <a:t>4/20/2017</a:t>
                      </a:r>
                      <a:endParaRPr lang="en-US" sz="1200" b="0">
                        <a:effectLst/>
                        <a:latin typeface="var(--h4_family)"/>
                      </a:endParaRPr>
                    </a:p>
                  </a:txBody>
                  <a:tcPr marL="0" marR="0" marT="0" marB="0" anchor="ctr">
                    <a:lnL w="12700" cap="flat" cmpd="sng" algn="ctr">
                      <a:solidFill>
                        <a:srgbClr val="20D595"/>
                      </a:solidFill>
                      <a:prstDash val="solid"/>
                      <a:round/>
                      <a:headEnd type="none" w="med" len="med"/>
                      <a:tailEnd type="none" w="med" len="med"/>
                    </a:lnL>
                    <a:lnR w="12700" cap="flat" cmpd="sng" algn="ctr">
                      <a:solidFill>
                        <a:srgbClr val="20D595"/>
                      </a:solidFill>
                      <a:prstDash val="solid"/>
                      <a:round/>
                      <a:headEnd type="none" w="med" len="med"/>
                      <a:tailEnd type="none" w="med" len="med"/>
                    </a:lnR>
                    <a:lnT w="12700" cap="flat" cmpd="sng" algn="ctr">
                      <a:solidFill>
                        <a:srgbClr val="20D595"/>
                      </a:solidFill>
                      <a:prstDash val="solid"/>
                      <a:round/>
                      <a:headEnd type="none" w="med" len="med"/>
                      <a:tailEnd type="none" w="med" len="med"/>
                    </a:lnT>
                    <a:lnB w="12700" cap="flat" cmpd="sng" algn="ctr">
                      <a:solidFill>
                        <a:srgbClr val="C0D895"/>
                      </a:solidFill>
                      <a:prstDash val="solid"/>
                      <a:round/>
                      <a:headEnd type="none" w="med" len="med"/>
                      <a:tailEnd type="none" w="med" len="med"/>
                    </a:lnB>
                    <a:solidFill>
                      <a:srgbClr val="FBF9F9"/>
                    </a:solidFill>
                  </a:tcPr>
                </a:tc>
                <a:tc>
                  <a:txBody>
                    <a:bodyPr/>
                    <a:lstStyle/>
                    <a:p>
                      <a:pPr algn="ctr"/>
                      <a:r>
                        <a:rPr lang="en-US" sz="1200" b="1">
                          <a:effectLst/>
                          <a:latin typeface="var(--h6_family)"/>
                        </a:rPr>
                        <a:t>10/1/2018</a:t>
                      </a:r>
                      <a:endParaRPr lang="en-US" sz="1200" b="0">
                        <a:effectLst/>
                        <a:latin typeface="var(--h4_family)"/>
                      </a:endParaRPr>
                    </a:p>
                  </a:txBody>
                  <a:tcPr marL="0" marR="0" marT="0" marB="0" anchor="ctr">
                    <a:lnL w="12700" cap="flat" cmpd="sng" algn="ctr">
                      <a:solidFill>
                        <a:srgbClr val="20D595"/>
                      </a:solidFill>
                      <a:prstDash val="solid"/>
                      <a:round/>
                      <a:headEnd type="none" w="med" len="med"/>
                      <a:tailEnd type="none" w="med" len="med"/>
                    </a:lnL>
                    <a:lnR w="12700" cap="flat" cmpd="sng" algn="ctr">
                      <a:solidFill>
                        <a:srgbClr val="20D595"/>
                      </a:solidFill>
                      <a:prstDash val="solid"/>
                      <a:round/>
                      <a:headEnd type="none" w="med" len="med"/>
                      <a:tailEnd type="none" w="med" len="med"/>
                    </a:lnR>
                    <a:lnT w="12700" cap="flat" cmpd="sng" algn="ctr">
                      <a:solidFill>
                        <a:srgbClr val="20D595"/>
                      </a:solidFill>
                      <a:prstDash val="solid"/>
                      <a:round/>
                      <a:headEnd type="none" w="med" len="med"/>
                      <a:tailEnd type="none" w="med" len="med"/>
                    </a:lnT>
                    <a:lnB w="12700" cap="flat" cmpd="sng" algn="ctr">
                      <a:solidFill>
                        <a:srgbClr val="C0D895"/>
                      </a:solidFill>
                      <a:prstDash val="solid"/>
                      <a:round/>
                      <a:headEnd type="none" w="med" len="med"/>
                      <a:tailEnd type="none" w="med" len="med"/>
                    </a:lnB>
                    <a:solidFill>
                      <a:srgbClr val="FBF9F9"/>
                    </a:solidFill>
                  </a:tcPr>
                </a:tc>
                <a:tc>
                  <a:txBody>
                    <a:bodyPr/>
                    <a:lstStyle/>
                    <a:p>
                      <a:pPr algn="ctr"/>
                      <a:r>
                        <a:rPr lang="en-US" sz="1200" b="1">
                          <a:effectLst/>
                          <a:latin typeface="var(--h6_family)"/>
                        </a:rPr>
                        <a:t>10/31/2019</a:t>
                      </a:r>
                      <a:endParaRPr lang="en-US" sz="1200" b="0">
                        <a:effectLst/>
                        <a:latin typeface="var(--h4_family)"/>
                      </a:endParaRPr>
                    </a:p>
                  </a:txBody>
                  <a:tcPr marL="0" marR="0" marT="0" marB="0" anchor="ctr">
                    <a:lnL w="12700" cap="flat" cmpd="sng" algn="ctr">
                      <a:solidFill>
                        <a:srgbClr val="20D595"/>
                      </a:solidFill>
                      <a:prstDash val="solid"/>
                      <a:round/>
                      <a:headEnd type="none" w="med" len="med"/>
                      <a:tailEnd type="none" w="med" len="med"/>
                    </a:lnL>
                    <a:lnR w="12700" cap="flat" cmpd="sng" algn="ctr">
                      <a:solidFill>
                        <a:srgbClr val="20D595"/>
                      </a:solidFill>
                      <a:prstDash val="solid"/>
                      <a:round/>
                      <a:headEnd type="none" w="med" len="med"/>
                      <a:tailEnd type="none" w="med" len="med"/>
                    </a:lnR>
                    <a:lnT w="12700" cap="flat" cmpd="sng" algn="ctr">
                      <a:solidFill>
                        <a:srgbClr val="20D595"/>
                      </a:solidFill>
                      <a:prstDash val="solid"/>
                      <a:round/>
                      <a:headEnd type="none" w="med" len="med"/>
                      <a:tailEnd type="none" w="med" len="med"/>
                    </a:lnT>
                    <a:lnB w="12700" cap="flat" cmpd="sng" algn="ctr">
                      <a:solidFill>
                        <a:srgbClr val="C0D895"/>
                      </a:solidFill>
                      <a:prstDash val="solid"/>
                      <a:round/>
                      <a:headEnd type="none" w="med" len="med"/>
                      <a:tailEnd type="none" w="med" len="med"/>
                    </a:lnB>
                    <a:solidFill>
                      <a:srgbClr val="FBF9F9"/>
                    </a:solidFill>
                  </a:tcPr>
                </a:tc>
                <a:tc>
                  <a:txBody>
                    <a:bodyPr/>
                    <a:lstStyle/>
                    <a:p>
                      <a:pPr algn="ctr"/>
                      <a:r>
                        <a:rPr lang="en-US" sz="1200" b="1">
                          <a:effectLst/>
                          <a:latin typeface="var(--h6_family)"/>
                        </a:rPr>
                        <a:t>11/15/2020</a:t>
                      </a:r>
                      <a:endParaRPr lang="en-US" sz="1200" b="0">
                        <a:effectLst/>
                        <a:latin typeface="var(--h4_family)"/>
                      </a:endParaRPr>
                    </a:p>
                  </a:txBody>
                  <a:tcPr marL="0" marR="0" marT="0" marB="0" anchor="ctr">
                    <a:lnL w="12700" cap="flat" cmpd="sng" algn="ctr">
                      <a:solidFill>
                        <a:srgbClr val="20D595"/>
                      </a:solidFill>
                      <a:prstDash val="solid"/>
                      <a:round/>
                      <a:headEnd type="none" w="med" len="med"/>
                      <a:tailEnd type="none" w="med" len="med"/>
                    </a:lnL>
                    <a:lnR w="12700" cap="flat" cmpd="sng" algn="ctr">
                      <a:solidFill>
                        <a:srgbClr val="20D595"/>
                      </a:solidFill>
                      <a:prstDash val="solid"/>
                      <a:round/>
                      <a:headEnd type="none" w="med" len="med"/>
                      <a:tailEnd type="none" w="med" len="med"/>
                    </a:lnR>
                    <a:lnT w="12700" cap="flat" cmpd="sng" algn="ctr">
                      <a:solidFill>
                        <a:srgbClr val="20D595"/>
                      </a:solidFill>
                      <a:prstDash val="solid"/>
                      <a:round/>
                      <a:headEnd type="none" w="med" len="med"/>
                      <a:tailEnd type="none" w="med" len="med"/>
                    </a:lnT>
                    <a:lnB w="12700" cap="flat" cmpd="sng" algn="ctr">
                      <a:solidFill>
                        <a:srgbClr val="C0D895"/>
                      </a:solidFill>
                      <a:prstDash val="solid"/>
                      <a:round/>
                      <a:headEnd type="none" w="med" len="med"/>
                      <a:tailEnd type="none" w="med" len="med"/>
                    </a:lnB>
                    <a:solidFill>
                      <a:srgbClr val="FBF9F9"/>
                    </a:solidFill>
                  </a:tcPr>
                </a:tc>
                <a:tc>
                  <a:txBody>
                    <a:bodyPr/>
                    <a:lstStyle/>
                    <a:p>
                      <a:pPr algn="ctr"/>
                      <a:r>
                        <a:rPr lang="en-US" sz="1200" b="1">
                          <a:effectLst/>
                          <a:latin typeface="var(--h6_family)"/>
                        </a:rPr>
                        <a:t>11/15/2021</a:t>
                      </a:r>
                      <a:endParaRPr lang="en-US" sz="1200" b="0">
                        <a:effectLst/>
                        <a:latin typeface="var(--h4_family)"/>
                      </a:endParaRPr>
                    </a:p>
                  </a:txBody>
                  <a:tcPr marL="0" marR="0" marT="0" marB="0" anchor="ctr">
                    <a:lnL w="12700" cap="flat" cmpd="sng" algn="ctr">
                      <a:solidFill>
                        <a:srgbClr val="20D595"/>
                      </a:solidFill>
                      <a:prstDash val="solid"/>
                      <a:round/>
                      <a:headEnd type="none" w="med" len="med"/>
                      <a:tailEnd type="none" w="med" len="med"/>
                    </a:lnL>
                    <a:lnR w="12700" cap="flat" cmpd="sng" algn="ctr">
                      <a:solidFill>
                        <a:srgbClr val="20D595"/>
                      </a:solidFill>
                      <a:prstDash val="solid"/>
                      <a:round/>
                      <a:headEnd type="none" w="med" len="med"/>
                      <a:tailEnd type="none" w="med" len="med"/>
                    </a:lnR>
                    <a:lnT w="12700" cap="flat" cmpd="sng" algn="ctr">
                      <a:solidFill>
                        <a:srgbClr val="20D595"/>
                      </a:solidFill>
                      <a:prstDash val="solid"/>
                      <a:round/>
                      <a:headEnd type="none" w="med" len="med"/>
                      <a:tailEnd type="none" w="med" len="med"/>
                    </a:lnT>
                    <a:lnB w="12700" cap="flat" cmpd="sng" algn="ctr">
                      <a:solidFill>
                        <a:srgbClr val="C0D895"/>
                      </a:solidFill>
                      <a:prstDash val="solid"/>
                      <a:round/>
                      <a:headEnd type="none" w="med" len="med"/>
                      <a:tailEnd type="none" w="med" len="med"/>
                    </a:lnB>
                    <a:solidFill>
                      <a:srgbClr val="FBF9F9"/>
                    </a:solidFill>
                  </a:tcPr>
                </a:tc>
                <a:tc>
                  <a:txBody>
                    <a:bodyPr/>
                    <a:lstStyle/>
                    <a:p>
                      <a:pPr algn="ctr"/>
                      <a:r>
                        <a:rPr lang="en-US" sz="1200" b="1">
                          <a:effectLst/>
                          <a:latin typeface="var(--h6_family)"/>
                        </a:rPr>
                        <a:t>2/1/2022*</a:t>
                      </a:r>
                      <a:endParaRPr lang="en-US" sz="1200" b="0">
                        <a:effectLst/>
                        <a:latin typeface="var(--h4_family)"/>
                      </a:endParaRPr>
                    </a:p>
                  </a:txBody>
                  <a:tcPr marL="0" marR="0" marT="0" marB="0" anchor="ctr">
                    <a:lnL w="12700" cap="flat" cmpd="sng" algn="ctr">
                      <a:solidFill>
                        <a:srgbClr val="20D595"/>
                      </a:solidFill>
                      <a:prstDash val="solid"/>
                      <a:round/>
                      <a:headEnd type="none" w="med" len="med"/>
                      <a:tailEnd type="none" w="med" len="med"/>
                    </a:lnL>
                    <a:lnR w="12700" cap="flat" cmpd="sng" algn="ctr">
                      <a:solidFill>
                        <a:srgbClr val="20D595"/>
                      </a:solidFill>
                      <a:prstDash val="solid"/>
                      <a:round/>
                      <a:headEnd type="none" w="med" len="med"/>
                      <a:tailEnd type="none" w="med" len="med"/>
                    </a:lnR>
                    <a:lnT w="12700" cap="flat" cmpd="sng" algn="ctr">
                      <a:solidFill>
                        <a:srgbClr val="20D595"/>
                      </a:solidFill>
                      <a:prstDash val="solid"/>
                      <a:round/>
                      <a:headEnd type="none" w="med" len="med"/>
                      <a:tailEnd type="none" w="med" len="med"/>
                    </a:lnT>
                    <a:lnB w="12700" cap="flat" cmpd="sng" algn="ctr">
                      <a:solidFill>
                        <a:srgbClr val="C0D895"/>
                      </a:solidFill>
                      <a:prstDash val="solid"/>
                      <a:round/>
                      <a:headEnd type="none" w="med" len="med"/>
                      <a:tailEnd type="none" w="med" len="med"/>
                    </a:lnB>
                    <a:solidFill>
                      <a:srgbClr val="FBF9F9"/>
                    </a:solidFill>
                  </a:tcPr>
                </a:tc>
                <a:tc>
                  <a:txBody>
                    <a:bodyPr/>
                    <a:lstStyle/>
                    <a:p>
                      <a:pPr algn="ctr"/>
                      <a:r>
                        <a:rPr lang="en-US" sz="1200" b="1">
                          <a:effectLst/>
                          <a:latin typeface="var(--h6_family)"/>
                        </a:rPr>
                        <a:t>11/1/2022</a:t>
                      </a:r>
                      <a:endParaRPr lang="en-US" sz="1200" b="0">
                        <a:effectLst/>
                        <a:latin typeface="var(--h4_family)"/>
                      </a:endParaRPr>
                    </a:p>
                  </a:txBody>
                  <a:tcPr marL="0" marR="0" marT="0" marB="0" anchor="ctr">
                    <a:lnL w="12700" cap="flat" cmpd="sng" algn="ctr">
                      <a:solidFill>
                        <a:srgbClr val="20D595"/>
                      </a:solidFill>
                      <a:prstDash val="solid"/>
                      <a:round/>
                      <a:headEnd type="none" w="med" len="med"/>
                      <a:tailEnd type="none" w="med" len="med"/>
                    </a:lnL>
                    <a:lnR w="12700" cap="flat" cmpd="sng" algn="ctr">
                      <a:solidFill>
                        <a:srgbClr val="20D595"/>
                      </a:solidFill>
                      <a:prstDash val="solid"/>
                      <a:round/>
                      <a:headEnd type="none" w="med" len="med"/>
                      <a:tailEnd type="none" w="med" len="med"/>
                    </a:lnR>
                    <a:lnT w="12700" cap="flat" cmpd="sng" algn="ctr">
                      <a:solidFill>
                        <a:srgbClr val="20D595"/>
                      </a:solidFill>
                      <a:prstDash val="solid"/>
                      <a:round/>
                      <a:headEnd type="none" w="med" len="med"/>
                      <a:tailEnd type="none" w="med" len="med"/>
                    </a:lnT>
                    <a:lnB w="12700" cap="flat" cmpd="sng" algn="ctr">
                      <a:solidFill>
                        <a:srgbClr val="C0D895"/>
                      </a:solidFill>
                      <a:prstDash val="solid"/>
                      <a:round/>
                      <a:headEnd type="none" w="med" len="med"/>
                      <a:tailEnd type="none" w="med" len="med"/>
                    </a:lnB>
                    <a:solidFill>
                      <a:srgbClr val="FBF9F9"/>
                    </a:solidFill>
                  </a:tcPr>
                </a:tc>
                <a:extLst>
                  <a:ext uri="{0D108BD9-81ED-4DB2-BD59-A6C34878D82A}">
                    <a16:rowId xmlns:a16="http://schemas.microsoft.com/office/drawing/2014/main" val="3419369808"/>
                  </a:ext>
                </a:extLst>
              </a:tr>
              <a:tr h="181560">
                <a:tc>
                  <a:txBody>
                    <a:bodyPr/>
                    <a:lstStyle/>
                    <a:p>
                      <a:pPr algn="ctr"/>
                      <a:r>
                        <a:rPr lang="en-US" sz="1200" b="0">
                          <a:effectLst/>
                          <a:latin typeface="var(--h4_family)"/>
                        </a:rPr>
                        <a:t>$39,282</a:t>
                      </a:r>
                    </a:p>
                  </a:txBody>
                  <a:tcPr marL="0" marR="0" marT="0" marB="0" anchor="ctr">
                    <a:lnL w="12700" cap="flat" cmpd="sng" algn="ctr">
                      <a:solidFill>
                        <a:srgbClr val="C0D895"/>
                      </a:solidFill>
                      <a:prstDash val="solid"/>
                      <a:round/>
                      <a:headEnd type="none" w="med" len="med"/>
                      <a:tailEnd type="none" w="med" len="med"/>
                    </a:lnL>
                    <a:lnR w="12700" cap="flat" cmpd="sng" algn="ctr">
                      <a:solidFill>
                        <a:srgbClr val="C0D895"/>
                      </a:solidFill>
                      <a:prstDash val="solid"/>
                      <a:round/>
                      <a:headEnd type="none" w="med" len="med"/>
                      <a:tailEnd type="none" w="med" len="med"/>
                    </a:lnR>
                    <a:lnT w="12700" cap="flat" cmpd="sng" algn="ctr">
                      <a:solidFill>
                        <a:srgbClr val="C0D895"/>
                      </a:solidFill>
                      <a:prstDash val="solid"/>
                      <a:round/>
                      <a:headEnd type="none" w="med" len="med"/>
                      <a:tailEnd type="none" w="med" len="med"/>
                    </a:lnT>
                    <a:lnB w="12700" cap="flat" cmpd="sng" algn="ctr">
                      <a:solidFill>
                        <a:srgbClr val="A0BE95"/>
                      </a:solidFill>
                      <a:prstDash val="solid"/>
                      <a:round/>
                      <a:headEnd type="none" w="med" len="med"/>
                      <a:tailEnd type="none" w="med" len="med"/>
                    </a:lnB>
                    <a:solidFill>
                      <a:srgbClr val="F5F3F0"/>
                    </a:solidFill>
                  </a:tcPr>
                </a:tc>
                <a:tc>
                  <a:txBody>
                    <a:bodyPr/>
                    <a:lstStyle/>
                    <a:p>
                      <a:pPr algn="ctr"/>
                      <a:r>
                        <a:rPr lang="en-US" sz="1200" b="0">
                          <a:effectLst/>
                          <a:latin typeface="var(--h4_family)"/>
                        </a:rPr>
                        <a:t>$40,068</a:t>
                      </a:r>
                    </a:p>
                  </a:txBody>
                  <a:tcPr marL="0" marR="0" marT="0" marB="0" anchor="ctr">
                    <a:lnL w="12700" cap="flat" cmpd="sng" algn="ctr">
                      <a:solidFill>
                        <a:srgbClr val="C0D895"/>
                      </a:solidFill>
                      <a:prstDash val="solid"/>
                      <a:round/>
                      <a:headEnd type="none" w="med" len="med"/>
                      <a:tailEnd type="none" w="med" len="med"/>
                    </a:lnL>
                    <a:lnR w="12700" cap="flat" cmpd="sng" algn="ctr">
                      <a:solidFill>
                        <a:srgbClr val="C0D895"/>
                      </a:solidFill>
                      <a:prstDash val="solid"/>
                      <a:round/>
                      <a:headEnd type="none" w="med" len="med"/>
                      <a:tailEnd type="none" w="med" len="med"/>
                    </a:lnR>
                    <a:lnT w="12700" cap="flat" cmpd="sng" algn="ctr">
                      <a:solidFill>
                        <a:srgbClr val="C0D895"/>
                      </a:solidFill>
                      <a:prstDash val="solid"/>
                      <a:round/>
                      <a:headEnd type="none" w="med" len="med"/>
                      <a:tailEnd type="none" w="med" len="med"/>
                    </a:lnT>
                    <a:lnB w="12700" cap="flat" cmpd="sng" algn="ctr">
                      <a:solidFill>
                        <a:srgbClr val="A0BE95"/>
                      </a:solidFill>
                      <a:prstDash val="solid"/>
                      <a:round/>
                      <a:headEnd type="none" w="med" len="med"/>
                      <a:tailEnd type="none" w="med" len="med"/>
                    </a:lnB>
                    <a:solidFill>
                      <a:srgbClr val="F5F3F0"/>
                    </a:solidFill>
                  </a:tcPr>
                </a:tc>
                <a:tc>
                  <a:txBody>
                    <a:bodyPr/>
                    <a:lstStyle/>
                    <a:p>
                      <a:pPr algn="ctr"/>
                      <a:r>
                        <a:rPr lang="en-US" sz="1200" b="0">
                          <a:effectLst/>
                          <a:latin typeface="var(--h4_family)"/>
                        </a:rPr>
                        <a:t>$40,869</a:t>
                      </a:r>
                    </a:p>
                  </a:txBody>
                  <a:tcPr marL="0" marR="0" marT="0" marB="0" anchor="ctr">
                    <a:lnL w="12700" cap="flat" cmpd="sng" algn="ctr">
                      <a:solidFill>
                        <a:srgbClr val="C0D895"/>
                      </a:solidFill>
                      <a:prstDash val="solid"/>
                      <a:round/>
                      <a:headEnd type="none" w="med" len="med"/>
                      <a:tailEnd type="none" w="med" len="med"/>
                    </a:lnL>
                    <a:lnR w="12700" cap="flat" cmpd="sng" algn="ctr">
                      <a:solidFill>
                        <a:srgbClr val="C0D895"/>
                      </a:solidFill>
                      <a:prstDash val="solid"/>
                      <a:round/>
                      <a:headEnd type="none" w="med" len="med"/>
                      <a:tailEnd type="none" w="med" len="med"/>
                    </a:lnR>
                    <a:lnT w="12700" cap="flat" cmpd="sng" algn="ctr">
                      <a:solidFill>
                        <a:srgbClr val="C0D895"/>
                      </a:solidFill>
                      <a:prstDash val="solid"/>
                      <a:round/>
                      <a:headEnd type="none" w="med" len="med"/>
                      <a:tailEnd type="none" w="med" len="med"/>
                    </a:lnT>
                    <a:lnB w="12700" cap="flat" cmpd="sng" algn="ctr">
                      <a:solidFill>
                        <a:srgbClr val="A0BE95"/>
                      </a:solidFill>
                      <a:prstDash val="solid"/>
                      <a:round/>
                      <a:headEnd type="none" w="med" len="med"/>
                      <a:tailEnd type="none" w="med" len="med"/>
                    </a:lnB>
                    <a:solidFill>
                      <a:srgbClr val="F5F3F0"/>
                    </a:solidFill>
                  </a:tcPr>
                </a:tc>
                <a:tc>
                  <a:txBody>
                    <a:bodyPr/>
                    <a:lstStyle/>
                    <a:p>
                      <a:pPr algn="ctr"/>
                      <a:r>
                        <a:rPr lang="en-US" sz="1200" b="0">
                          <a:effectLst/>
                          <a:latin typeface="var(--h4_family)"/>
                        </a:rPr>
                        <a:t>$41,686</a:t>
                      </a:r>
                    </a:p>
                  </a:txBody>
                  <a:tcPr marL="0" marR="0" marT="0" marB="0" anchor="ctr">
                    <a:lnL w="12700" cap="flat" cmpd="sng" algn="ctr">
                      <a:solidFill>
                        <a:srgbClr val="C0D895"/>
                      </a:solidFill>
                      <a:prstDash val="solid"/>
                      <a:round/>
                      <a:headEnd type="none" w="med" len="med"/>
                      <a:tailEnd type="none" w="med" len="med"/>
                    </a:lnL>
                    <a:lnR w="12700" cap="flat" cmpd="sng" algn="ctr">
                      <a:solidFill>
                        <a:srgbClr val="C0D895"/>
                      </a:solidFill>
                      <a:prstDash val="solid"/>
                      <a:round/>
                      <a:headEnd type="none" w="med" len="med"/>
                      <a:tailEnd type="none" w="med" len="med"/>
                    </a:lnR>
                    <a:lnT w="12700" cap="flat" cmpd="sng" algn="ctr">
                      <a:solidFill>
                        <a:srgbClr val="C0D895"/>
                      </a:solidFill>
                      <a:prstDash val="solid"/>
                      <a:round/>
                      <a:headEnd type="none" w="med" len="med"/>
                      <a:tailEnd type="none" w="med" len="med"/>
                    </a:lnT>
                    <a:lnB w="12700" cap="flat" cmpd="sng" algn="ctr">
                      <a:solidFill>
                        <a:srgbClr val="A0BE95"/>
                      </a:solidFill>
                      <a:prstDash val="solid"/>
                      <a:round/>
                      <a:headEnd type="none" w="med" len="med"/>
                      <a:tailEnd type="none" w="med" len="med"/>
                    </a:lnB>
                    <a:solidFill>
                      <a:srgbClr val="F5F3F0"/>
                    </a:solidFill>
                  </a:tcPr>
                </a:tc>
                <a:tc>
                  <a:txBody>
                    <a:bodyPr/>
                    <a:lstStyle/>
                    <a:p>
                      <a:pPr algn="ctr"/>
                      <a:r>
                        <a:rPr lang="en-US" sz="1200" b="0">
                          <a:effectLst/>
                          <a:latin typeface="var(--h4_family)"/>
                        </a:rPr>
                        <a:t>$42,520</a:t>
                      </a:r>
                    </a:p>
                  </a:txBody>
                  <a:tcPr marL="0" marR="0" marT="0" marB="0" anchor="ctr">
                    <a:lnL w="12700" cap="flat" cmpd="sng" algn="ctr">
                      <a:solidFill>
                        <a:srgbClr val="C0D895"/>
                      </a:solidFill>
                      <a:prstDash val="solid"/>
                      <a:round/>
                      <a:headEnd type="none" w="med" len="med"/>
                      <a:tailEnd type="none" w="med" len="med"/>
                    </a:lnL>
                    <a:lnR w="12700" cap="flat" cmpd="sng" algn="ctr">
                      <a:solidFill>
                        <a:srgbClr val="C0D895"/>
                      </a:solidFill>
                      <a:prstDash val="solid"/>
                      <a:round/>
                      <a:headEnd type="none" w="med" len="med"/>
                      <a:tailEnd type="none" w="med" len="med"/>
                    </a:lnR>
                    <a:lnT w="12700" cap="flat" cmpd="sng" algn="ctr">
                      <a:solidFill>
                        <a:srgbClr val="C0D895"/>
                      </a:solidFill>
                      <a:prstDash val="solid"/>
                      <a:round/>
                      <a:headEnd type="none" w="med" len="med"/>
                      <a:tailEnd type="none" w="med" len="med"/>
                    </a:lnT>
                    <a:lnB w="12700" cap="flat" cmpd="sng" algn="ctr">
                      <a:solidFill>
                        <a:srgbClr val="A0BE95"/>
                      </a:solidFill>
                      <a:prstDash val="solid"/>
                      <a:round/>
                      <a:headEnd type="none" w="med" len="med"/>
                      <a:tailEnd type="none" w="med" len="med"/>
                    </a:lnB>
                    <a:solidFill>
                      <a:srgbClr val="F5F3F0"/>
                    </a:solidFill>
                  </a:tcPr>
                </a:tc>
                <a:tc>
                  <a:txBody>
                    <a:bodyPr/>
                    <a:lstStyle/>
                    <a:p>
                      <a:pPr algn="ctr"/>
                      <a:r>
                        <a:rPr lang="en-US" sz="1200" b="0">
                          <a:effectLst/>
                          <a:latin typeface="var(--h4_family)"/>
                        </a:rPr>
                        <a:t>$43,520</a:t>
                      </a:r>
                    </a:p>
                  </a:txBody>
                  <a:tcPr marL="0" marR="0" marT="0" marB="0" anchor="ctr">
                    <a:lnL w="12700" cap="flat" cmpd="sng" algn="ctr">
                      <a:solidFill>
                        <a:srgbClr val="C0D895"/>
                      </a:solidFill>
                      <a:prstDash val="solid"/>
                      <a:round/>
                      <a:headEnd type="none" w="med" len="med"/>
                      <a:tailEnd type="none" w="med" len="med"/>
                    </a:lnL>
                    <a:lnR w="12700" cap="flat" cmpd="sng" algn="ctr">
                      <a:solidFill>
                        <a:srgbClr val="C0D895"/>
                      </a:solidFill>
                      <a:prstDash val="solid"/>
                      <a:round/>
                      <a:headEnd type="none" w="med" len="med"/>
                      <a:tailEnd type="none" w="med" len="med"/>
                    </a:lnR>
                    <a:lnT w="12700" cap="flat" cmpd="sng" algn="ctr">
                      <a:solidFill>
                        <a:srgbClr val="C0D895"/>
                      </a:solidFill>
                      <a:prstDash val="solid"/>
                      <a:round/>
                      <a:headEnd type="none" w="med" len="med"/>
                      <a:tailEnd type="none" w="med" len="med"/>
                    </a:lnT>
                    <a:lnB w="12700" cap="flat" cmpd="sng" algn="ctr">
                      <a:solidFill>
                        <a:srgbClr val="A0BE95"/>
                      </a:solidFill>
                      <a:prstDash val="solid"/>
                      <a:round/>
                      <a:headEnd type="none" w="med" len="med"/>
                      <a:tailEnd type="none" w="med" len="med"/>
                    </a:lnB>
                    <a:solidFill>
                      <a:srgbClr val="F5F3F0"/>
                    </a:solidFill>
                  </a:tcPr>
                </a:tc>
                <a:tc>
                  <a:txBody>
                    <a:bodyPr/>
                    <a:lstStyle/>
                    <a:p>
                      <a:pPr algn="ctr"/>
                      <a:r>
                        <a:rPr lang="en-US" sz="1200" b="0">
                          <a:effectLst/>
                          <a:latin typeface="var(--h4_family)"/>
                        </a:rPr>
                        <a:t>$44,411</a:t>
                      </a:r>
                    </a:p>
                  </a:txBody>
                  <a:tcPr marL="0" marR="0" marT="0" marB="0" anchor="ctr">
                    <a:lnL w="12700" cap="flat" cmpd="sng" algn="ctr">
                      <a:solidFill>
                        <a:srgbClr val="C0D895"/>
                      </a:solidFill>
                      <a:prstDash val="solid"/>
                      <a:round/>
                      <a:headEnd type="none" w="med" len="med"/>
                      <a:tailEnd type="none" w="med" len="med"/>
                    </a:lnL>
                    <a:lnR w="12700" cap="flat" cmpd="sng" algn="ctr">
                      <a:solidFill>
                        <a:srgbClr val="C0D895"/>
                      </a:solidFill>
                      <a:prstDash val="solid"/>
                      <a:round/>
                      <a:headEnd type="none" w="med" len="med"/>
                      <a:tailEnd type="none" w="med" len="med"/>
                    </a:lnR>
                    <a:lnT w="12700" cap="flat" cmpd="sng" algn="ctr">
                      <a:solidFill>
                        <a:srgbClr val="C0D895"/>
                      </a:solidFill>
                      <a:prstDash val="solid"/>
                      <a:round/>
                      <a:headEnd type="none" w="med" len="med"/>
                      <a:tailEnd type="none" w="med" len="med"/>
                    </a:lnT>
                    <a:lnB w="12700" cap="flat" cmpd="sng" algn="ctr">
                      <a:solidFill>
                        <a:srgbClr val="A0BE95"/>
                      </a:solidFill>
                      <a:prstDash val="solid"/>
                      <a:round/>
                      <a:headEnd type="none" w="med" len="med"/>
                      <a:tailEnd type="none" w="med" len="med"/>
                    </a:lnB>
                    <a:solidFill>
                      <a:srgbClr val="F5F3F0"/>
                    </a:solidFill>
                  </a:tcPr>
                </a:tc>
                <a:extLst>
                  <a:ext uri="{0D108BD9-81ED-4DB2-BD59-A6C34878D82A}">
                    <a16:rowId xmlns:a16="http://schemas.microsoft.com/office/drawing/2014/main" val="326461057"/>
                  </a:ext>
                </a:extLst>
              </a:tr>
              <a:tr h="181560">
                <a:tc>
                  <a:txBody>
                    <a:bodyPr/>
                    <a:lstStyle/>
                    <a:p>
                      <a:pPr algn="ctr"/>
                      <a:r>
                        <a:rPr lang="en-US" sz="1200" b="0">
                          <a:effectLst/>
                          <a:latin typeface="var(--h4_family)"/>
                        </a:rPr>
                        <a:t>$40,815</a:t>
                      </a:r>
                    </a:p>
                  </a:txBody>
                  <a:tcPr marL="0" marR="0" marT="0" marB="0" anchor="ctr">
                    <a:lnL w="12700" cap="flat" cmpd="sng" algn="ctr">
                      <a:solidFill>
                        <a:srgbClr val="A0BE95"/>
                      </a:solidFill>
                      <a:prstDash val="solid"/>
                      <a:round/>
                      <a:headEnd type="none" w="med" len="med"/>
                      <a:tailEnd type="none" w="med" len="med"/>
                    </a:lnL>
                    <a:lnR w="12700" cap="flat" cmpd="sng" algn="ctr">
                      <a:solidFill>
                        <a:srgbClr val="A0BE95"/>
                      </a:solidFill>
                      <a:prstDash val="solid"/>
                      <a:round/>
                      <a:headEnd type="none" w="med" len="med"/>
                      <a:tailEnd type="none" w="med" len="med"/>
                    </a:lnR>
                    <a:lnT w="12700" cap="flat" cmpd="sng" algn="ctr">
                      <a:solidFill>
                        <a:srgbClr val="A0BE95"/>
                      </a:solidFill>
                      <a:prstDash val="solid"/>
                      <a:round/>
                      <a:headEnd type="none" w="med" len="med"/>
                      <a:tailEnd type="none" w="med" len="med"/>
                    </a:lnT>
                    <a:lnB w="12700" cap="flat" cmpd="sng" algn="ctr">
                      <a:solidFill>
                        <a:srgbClr val="108589"/>
                      </a:solidFill>
                      <a:prstDash val="solid"/>
                      <a:round/>
                      <a:headEnd type="none" w="med" len="med"/>
                      <a:tailEnd type="none" w="med" len="med"/>
                    </a:lnB>
                    <a:solidFill>
                      <a:srgbClr val="FBF9F9"/>
                    </a:solidFill>
                  </a:tcPr>
                </a:tc>
                <a:tc>
                  <a:txBody>
                    <a:bodyPr/>
                    <a:lstStyle/>
                    <a:p>
                      <a:pPr algn="ctr"/>
                      <a:r>
                        <a:rPr lang="en-US" sz="1200" b="0">
                          <a:effectLst/>
                          <a:latin typeface="var(--h4_family)"/>
                        </a:rPr>
                        <a:t>$41,631</a:t>
                      </a:r>
                    </a:p>
                  </a:txBody>
                  <a:tcPr marL="0" marR="0" marT="0" marB="0" anchor="ctr">
                    <a:lnL w="12700" cap="flat" cmpd="sng" algn="ctr">
                      <a:solidFill>
                        <a:srgbClr val="A0BE95"/>
                      </a:solidFill>
                      <a:prstDash val="solid"/>
                      <a:round/>
                      <a:headEnd type="none" w="med" len="med"/>
                      <a:tailEnd type="none" w="med" len="med"/>
                    </a:lnL>
                    <a:lnR w="12700" cap="flat" cmpd="sng" algn="ctr">
                      <a:solidFill>
                        <a:srgbClr val="A0BE95"/>
                      </a:solidFill>
                      <a:prstDash val="solid"/>
                      <a:round/>
                      <a:headEnd type="none" w="med" len="med"/>
                      <a:tailEnd type="none" w="med" len="med"/>
                    </a:lnR>
                    <a:lnT w="12700" cap="flat" cmpd="sng" algn="ctr">
                      <a:solidFill>
                        <a:srgbClr val="A0BE95"/>
                      </a:solidFill>
                      <a:prstDash val="solid"/>
                      <a:round/>
                      <a:headEnd type="none" w="med" len="med"/>
                      <a:tailEnd type="none" w="med" len="med"/>
                    </a:lnT>
                    <a:lnB w="12700" cap="flat" cmpd="sng" algn="ctr">
                      <a:solidFill>
                        <a:srgbClr val="108589"/>
                      </a:solidFill>
                      <a:prstDash val="solid"/>
                      <a:round/>
                      <a:headEnd type="none" w="med" len="med"/>
                      <a:tailEnd type="none" w="med" len="med"/>
                    </a:lnB>
                    <a:solidFill>
                      <a:srgbClr val="FBF9F9"/>
                    </a:solidFill>
                  </a:tcPr>
                </a:tc>
                <a:tc>
                  <a:txBody>
                    <a:bodyPr/>
                    <a:lstStyle/>
                    <a:p>
                      <a:pPr algn="ctr"/>
                      <a:r>
                        <a:rPr lang="en-US" sz="1200" b="0">
                          <a:effectLst/>
                          <a:latin typeface="var(--h4_family)"/>
                        </a:rPr>
                        <a:t>$42,464</a:t>
                      </a:r>
                    </a:p>
                  </a:txBody>
                  <a:tcPr marL="0" marR="0" marT="0" marB="0" anchor="ctr">
                    <a:lnL w="12700" cap="flat" cmpd="sng" algn="ctr">
                      <a:solidFill>
                        <a:srgbClr val="A0BE95"/>
                      </a:solidFill>
                      <a:prstDash val="solid"/>
                      <a:round/>
                      <a:headEnd type="none" w="med" len="med"/>
                      <a:tailEnd type="none" w="med" len="med"/>
                    </a:lnL>
                    <a:lnR w="12700" cap="flat" cmpd="sng" algn="ctr">
                      <a:solidFill>
                        <a:srgbClr val="A0BE95"/>
                      </a:solidFill>
                      <a:prstDash val="solid"/>
                      <a:round/>
                      <a:headEnd type="none" w="med" len="med"/>
                      <a:tailEnd type="none" w="med" len="med"/>
                    </a:lnR>
                    <a:lnT w="12700" cap="flat" cmpd="sng" algn="ctr">
                      <a:solidFill>
                        <a:srgbClr val="A0BE95"/>
                      </a:solidFill>
                      <a:prstDash val="solid"/>
                      <a:round/>
                      <a:headEnd type="none" w="med" len="med"/>
                      <a:tailEnd type="none" w="med" len="med"/>
                    </a:lnT>
                    <a:lnB w="12700" cap="flat" cmpd="sng" algn="ctr">
                      <a:solidFill>
                        <a:srgbClr val="108589"/>
                      </a:solidFill>
                      <a:prstDash val="solid"/>
                      <a:round/>
                      <a:headEnd type="none" w="med" len="med"/>
                      <a:tailEnd type="none" w="med" len="med"/>
                    </a:lnB>
                    <a:solidFill>
                      <a:srgbClr val="FBF9F9"/>
                    </a:solidFill>
                  </a:tcPr>
                </a:tc>
                <a:tc>
                  <a:txBody>
                    <a:bodyPr/>
                    <a:lstStyle/>
                    <a:p>
                      <a:pPr algn="ctr"/>
                      <a:r>
                        <a:rPr lang="en-US" sz="1200" b="0">
                          <a:effectLst/>
                          <a:latin typeface="var(--h4_family)"/>
                        </a:rPr>
                        <a:t>$43,313</a:t>
                      </a:r>
                    </a:p>
                  </a:txBody>
                  <a:tcPr marL="0" marR="0" marT="0" marB="0" anchor="ctr">
                    <a:lnL w="12700" cap="flat" cmpd="sng" algn="ctr">
                      <a:solidFill>
                        <a:srgbClr val="A0BE95"/>
                      </a:solidFill>
                      <a:prstDash val="solid"/>
                      <a:round/>
                      <a:headEnd type="none" w="med" len="med"/>
                      <a:tailEnd type="none" w="med" len="med"/>
                    </a:lnL>
                    <a:lnR w="12700" cap="flat" cmpd="sng" algn="ctr">
                      <a:solidFill>
                        <a:srgbClr val="A0BE95"/>
                      </a:solidFill>
                      <a:prstDash val="solid"/>
                      <a:round/>
                      <a:headEnd type="none" w="med" len="med"/>
                      <a:tailEnd type="none" w="med" len="med"/>
                    </a:lnR>
                    <a:lnT w="12700" cap="flat" cmpd="sng" algn="ctr">
                      <a:solidFill>
                        <a:srgbClr val="A0BE95"/>
                      </a:solidFill>
                      <a:prstDash val="solid"/>
                      <a:round/>
                      <a:headEnd type="none" w="med" len="med"/>
                      <a:tailEnd type="none" w="med" len="med"/>
                    </a:lnT>
                    <a:lnB w="12700" cap="flat" cmpd="sng" algn="ctr">
                      <a:solidFill>
                        <a:srgbClr val="108589"/>
                      </a:solidFill>
                      <a:prstDash val="solid"/>
                      <a:round/>
                      <a:headEnd type="none" w="med" len="med"/>
                      <a:tailEnd type="none" w="med" len="med"/>
                    </a:lnB>
                    <a:solidFill>
                      <a:srgbClr val="FBF9F9"/>
                    </a:solidFill>
                  </a:tcPr>
                </a:tc>
                <a:tc>
                  <a:txBody>
                    <a:bodyPr/>
                    <a:lstStyle/>
                    <a:p>
                      <a:pPr algn="ctr"/>
                      <a:r>
                        <a:rPr lang="en-US" sz="1200" b="0">
                          <a:effectLst/>
                          <a:latin typeface="var(--h4_family)"/>
                        </a:rPr>
                        <a:t>$44,179</a:t>
                      </a:r>
                    </a:p>
                  </a:txBody>
                  <a:tcPr marL="0" marR="0" marT="0" marB="0" anchor="ctr">
                    <a:lnL w="12700" cap="flat" cmpd="sng" algn="ctr">
                      <a:solidFill>
                        <a:srgbClr val="A0BE95"/>
                      </a:solidFill>
                      <a:prstDash val="solid"/>
                      <a:round/>
                      <a:headEnd type="none" w="med" len="med"/>
                      <a:tailEnd type="none" w="med" len="med"/>
                    </a:lnL>
                    <a:lnR w="12700" cap="flat" cmpd="sng" algn="ctr">
                      <a:solidFill>
                        <a:srgbClr val="A0BE95"/>
                      </a:solidFill>
                      <a:prstDash val="solid"/>
                      <a:round/>
                      <a:headEnd type="none" w="med" len="med"/>
                      <a:tailEnd type="none" w="med" len="med"/>
                    </a:lnR>
                    <a:lnT w="12700" cap="flat" cmpd="sng" algn="ctr">
                      <a:solidFill>
                        <a:srgbClr val="A0BE95"/>
                      </a:solidFill>
                      <a:prstDash val="solid"/>
                      <a:round/>
                      <a:headEnd type="none" w="med" len="med"/>
                      <a:tailEnd type="none" w="med" len="med"/>
                    </a:lnT>
                    <a:lnB w="12700" cap="flat" cmpd="sng" algn="ctr">
                      <a:solidFill>
                        <a:srgbClr val="108589"/>
                      </a:solidFill>
                      <a:prstDash val="solid"/>
                      <a:round/>
                      <a:headEnd type="none" w="med" len="med"/>
                      <a:tailEnd type="none" w="med" len="med"/>
                    </a:lnB>
                    <a:solidFill>
                      <a:srgbClr val="FBF9F9"/>
                    </a:solidFill>
                  </a:tcPr>
                </a:tc>
                <a:tc>
                  <a:txBody>
                    <a:bodyPr/>
                    <a:lstStyle/>
                    <a:p>
                      <a:pPr algn="ctr"/>
                      <a:r>
                        <a:rPr lang="en-US" sz="1200" b="0">
                          <a:effectLst/>
                          <a:latin typeface="var(--h4_family)"/>
                        </a:rPr>
                        <a:t>$45,179</a:t>
                      </a:r>
                    </a:p>
                  </a:txBody>
                  <a:tcPr marL="0" marR="0" marT="0" marB="0" anchor="ctr">
                    <a:lnL w="12700" cap="flat" cmpd="sng" algn="ctr">
                      <a:solidFill>
                        <a:srgbClr val="A0BE95"/>
                      </a:solidFill>
                      <a:prstDash val="solid"/>
                      <a:round/>
                      <a:headEnd type="none" w="med" len="med"/>
                      <a:tailEnd type="none" w="med" len="med"/>
                    </a:lnL>
                    <a:lnR w="12700" cap="flat" cmpd="sng" algn="ctr">
                      <a:solidFill>
                        <a:srgbClr val="A0BE95"/>
                      </a:solidFill>
                      <a:prstDash val="solid"/>
                      <a:round/>
                      <a:headEnd type="none" w="med" len="med"/>
                      <a:tailEnd type="none" w="med" len="med"/>
                    </a:lnR>
                    <a:lnT w="12700" cap="flat" cmpd="sng" algn="ctr">
                      <a:solidFill>
                        <a:srgbClr val="A0BE95"/>
                      </a:solidFill>
                      <a:prstDash val="solid"/>
                      <a:round/>
                      <a:headEnd type="none" w="med" len="med"/>
                      <a:tailEnd type="none" w="med" len="med"/>
                    </a:lnT>
                    <a:lnB w="12700" cap="flat" cmpd="sng" algn="ctr">
                      <a:solidFill>
                        <a:srgbClr val="108589"/>
                      </a:solidFill>
                      <a:prstDash val="solid"/>
                      <a:round/>
                      <a:headEnd type="none" w="med" len="med"/>
                      <a:tailEnd type="none" w="med" len="med"/>
                    </a:lnB>
                    <a:solidFill>
                      <a:srgbClr val="FBF9F9"/>
                    </a:solidFill>
                  </a:tcPr>
                </a:tc>
                <a:tc>
                  <a:txBody>
                    <a:bodyPr/>
                    <a:lstStyle/>
                    <a:p>
                      <a:pPr algn="ctr"/>
                      <a:r>
                        <a:rPr lang="en-US" sz="1200" b="0">
                          <a:effectLst/>
                          <a:latin typeface="var(--h4_family)"/>
                        </a:rPr>
                        <a:t>$46,103</a:t>
                      </a:r>
                    </a:p>
                  </a:txBody>
                  <a:tcPr marL="0" marR="0" marT="0" marB="0" anchor="ctr">
                    <a:lnL w="12700" cap="flat" cmpd="sng" algn="ctr">
                      <a:solidFill>
                        <a:srgbClr val="A0BE95"/>
                      </a:solidFill>
                      <a:prstDash val="solid"/>
                      <a:round/>
                      <a:headEnd type="none" w="med" len="med"/>
                      <a:tailEnd type="none" w="med" len="med"/>
                    </a:lnL>
                    <a:lnR w="12700" cap="flat" cmpd="sng" algn="ctr">
                      <a:solidFill>
                        <a:srgbClr val="A0BE95"/>
                      </a:solidFill>
                      <a:prstDash val="solid"/>
                      <a:round/>
                      <a:headEnd type="none" w="med" len="med"/>
                      <a:tailEnd type="none" w="med" len="med"/>
                    </a:lnR>
                    <a:lnT w="12700" cap="flat" cmpd="sng" algn="ctr">
                      <a:solidFill>
                        <a:srgbClr val="A0BE95"/>
                      </a:solidFill>
                      <a:prstDash val="solid"/>
                      <a:round/>
                      <a:headEnd type="none" w="med" len="med"/>
                      <a:tailEnd type="none" w="med" len="med"/>
                    </a:lnT>
                    <a:lnB w="12700" cap="flat" cmpd="sng" algn="ctr">
                      <a:solidFill>
                        <a:srgbClr val="108589"/>
                      </a:solidFill>
                      <a:prstDash val="solid"/>
                      <a:round/>
                      <a:headEnd type="none" w="med" len="med"/>
                      <a:tailEnd type="none" w="med" len="med"/>
                    </a:lnB>
                    <a:solidFill>
                      <a:srgbClr val="FBF9F9"/>
                    </a:solidFill>
                  </a:tcPr>
                </a:tc>
                <a:extLst>
                  <a:ext uri="{0D108BD9-81ED-4DB2-BD59-A6C34878D82A}">
                    <a16:rowId xmlns:a16="http://schemas.microsoft.com/office/drawing/2014/main" val="965751152"/>
                  </a:ext>
                </a:extLst>
              </a:tr>
              <a:tr h="181560">
                <a:tc>
                  <a:txBody>
                    <a:bodyPr/>
                    <a:lstStyle/>
                    <a:p>
                      <a:pPr algn="ctr"/>
                      <a:r>
                        <a:rPr lang="en-US" sz="1200" b="0">
                          <a:effectLst/>
                          <a:latin typeface="var(--h4_family)"/>
                        </a:rPr>
                        <a:t>$42,407</a:t>
                      </a:r>
                    </a:p>
                  </a:txBody>
                  <a:tcPr marL="0" marR="0" marT="0" marB="0" anchor="ctr">
                    <a:lnL w="12700" cap="flat" cmpd="sng" algn="ctr">
                      <a:solidFill>
                        <a:srgbClr val="108589"/>
                      </a:solidFill>
                      <a:prstDash val="solid"/>
                      <a:round/>
                      <a:headEnd type="none" w="med" len="med"/>
                      <a:tailEnd type="none" w="med" len="med"/>
                    </a:lnL>
                    <a:lnR w="12700" cap="flat" cmpd="sng" algn="ctr">
                      <a:solidFill>
                        <a:srgbClr val="108589"/>
                      </a:solidFill>
                      <a:prstDash val="solid"/>
                      <a:round/>
                      <a:headEnd type="none" w="med" len="med"/>
                      <a:tailEnd type="none" w="med" len="med"/>
                    </a:lnR>
                    <a:lnT w="12700" cap="flat" cmpd="sng" algn="ctr">
                      <a:solidFill>
                        <a:srgbClr val="1085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$43,255</a:t>
                      </a:r>
                    </a:p>
                  </a:txBody>
                  <a:tcPr marL="0" marR="0" marT="0" marB="0" anchor="ctr">
                    <a:lnL w="12700" cap="flat" cmpd="sng" algn="ctr">
                      <a:solidFill>
                        <a:srgbClr val="108589"/>
                      </a:solidFill>
                      <a:prstDash val="solid"/>
                      <a:round/>
                      <a:headEnd type="none" w="med" len="med"/>
                      <a:tailEnd type="none" w="med" len="med"/>
                    </a:lnL>
                    <a:lnR w="12700" cap="flat" cmpd="sng" algn="ctr">
                      <a:solidFill>
                        <a:srgbClr val="108589"/>
                      </a:solidFill>
                      <a:prstDash val="solid"/>
                      <a:round/>
                      <a:headEnd type="none" w="med" len="med"/>
                      <a:tailEnd type="none" w="med" len="med"/>
                    </a:lnR>
                    <a:lnT w="12700" cap="flat" cmpd="sng" algn="ctr">
                      <a:solidFill>
                        <a:srgbClr val="1085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$44,120</a:t>
                      </a:r>
                    </a:p>
                  </a:txBody>
                  <a:tcPr marL="0" marR="0" marT="0" marB="0" anchor="ctr">
                    <a:lnL w="12700" cap="flat" cmpd="sng" algn="ctr">
                      <a:solidFill>
                        <a:srgbClr val="108589"/>
                      </a:solidFill>
                      <a:prstDash val="solid"/>
                      <a:round/>
                      <a:headEnd type="none" w="med" len="med"/>
                      <a:tailEnd type="none" w="med" len="med"/>
                    </a:lnL>
                    <a:lnR w="12700" cap="flat" cmpd="sng" algn="ctr">
                      <a:solidFill>
                        <a:srgbClr val="108589"/>
                      </a:solidFill>
                      <a:prstDash val="solid"/>
                      <a:round/>
                      <a:headEnd type="none" w="med" len="med"/>
                      <a:tailEnd type="none" w="med" len="med"/>
                    </a:lnR>
                    <a:lnT w="12700" cap="flat" cmpd="sng" algn="ctr">
                      <a:solidFill>
                        <a:srgbClr val="1085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$45,003</a:t>
                      </a:r>
                    </a:p>
                  </a:txBody>
                  <a:tcPr marL="0" marR="0" marT="0" marB="0" anchor="ctr">
                    <a:lnL w="12700" cap="flat" cmpd="sng" algn="ctr">
                      <a:solidFill>
                        <a:srgbClr val="108589"/>
                      </a:solidFill>
                      <a:prstDash val="solid"/>
                      <a:round/>
                      <a:headEnd type="none" w="med" len="med"/>
                      <a:tailEnd type="none" w="med" len="med"/>
                    </a:lnL>
                    <a:lnR w="12700" cap="flat" cmpd="sng" algn="ctr">
                      <a:solidFill>
                        <a:srgbClr val="108589"/>
                      </a:solidFill>
                      <a:prstDash val="solid"/>
                      <a:round/>
                      <a:headEnd type="none" w="med" len="med"/>
                      <a:tailEnd type="none" w="med" len="med"/>
                    </a:lnR>
                    <a:lnT w="12700" cap="flat" cmpd="sng" algn="ctr">
                      <a:solidFill>
                        <a:srgbClr val="1085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$45,903</a:t>
                      </a:r>
                    </a:p>
                  </a:txBody>
                  <a:tcPr marL="0" marR="0" marT="0" marB="0" anchor="ctr">
                    <a:lnL w="12700" cap="flat" cmpd="sng" algn="ctr">
                      <a:solidFill>
                        <a:srgbClr val="108589"/>
                      </a:solidFill>
                      <a:prstDash val="solid"/>
                      <a:round/>
                      <a:headEnd type="none" w="med" len="med"/>
                      <a:tailEnd type="none" w="med" len="med"/>
                    </a:lnL>
                    <a:lnR w="12700" cap="flat" cmpd="sng" algn="ctr">
                      <a:solidFill>
                        <a:srgbClr val="108589"/>
                      </a:solidFill>
                      <a:prstDash val="solid"/>
                      <a:round/>
                      <a:headEnd type="none" w="med" len="med"/>
                      <a:tailEnd type="none" w="med" len="med"/>
                    </a:lnR>
                    <a:lnT w="12700" cap="flat" cmpd="sng" algn="ctr">
                      <a:solidFill>
                        <a:srgbClr val="1085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$46,903</a:t>
                      </a:r>
                    </a:p>
                  </a:txBody>
                  <a:tcPr marL="0" marR="0" marT="0" marB="0" anchor="ctr">
                    <a:lnL w="12700" cap="flat" cmpd="sng" algn="ctr">
                      <a:solidFill>
                        <a:srgbClr val="108589"/>
                      </a:solidFill>
                      <a:prstDash val="solid"/>
                      <a:round/>
                      <a:headEnd type="none" w="med" len="med"/>
                      <a:tailEnd type="none" w="med" len="med"/>
                    </a:lnL>
                    <a:lnR w="12700" cap="flat" cmpd="sng" algn="ctr">
                      <a:solidFill>
                        <a:srgbClr val="108589"/>
                      </a:solidFill>
                      <a:prstDash val="solid"/>
                      <a:round/>
                      <a:headEnd type="none" w="med" len="med"/>
                      <a:tailEnd type="none" w="med" len="med"/>
                    </a:lnR>
                    <a:lnT w="12700" cap="flat" cmpd="sng" algn="ctr">
                      <a:solidFill>
                        <a:srgbClr val="1085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$47,861</a:t>
                      </a:r>
                    </a:p>
                  </a:txBody>
                  <a:tcPr marL="0" marR="0" marT="0" marB="0" anchor="ctr">
                    <a:lnL w="12700" cap="flat" cmpd="sng" algn="ctr">
                      <a:solidFill>
                        <a:srgbClr val="108589"/>
                      </a:solidFill>
                      <a:prstDash val="solid"/>
                      <a:round/>
                      <a:headEnd type="none" w="med" len="med"/>
                      <a:tailEnd type="none" w="med" len="med"/>
                    </a:lnL>
                    <a:lnR w="12700" cap="flat" cmpd="sng" algn="ctr">
                      <a:solidFill>
                        <a:srgbClr val="108589"/>
                      </a:solidFill>
                      <a:prstDash val="solid"/>
                      <a:round/>
                      <a:headEnd type="none" w="med" len="med"/>
                      <a:tailEnd type="none" w="med" len="med"/>
                    </a:lnR>
                    <a:lnT w="12700" cap="flat" cmpd="sng" algn="ctr">
                      <a:solidFill>
                        <a:srgbClr val="1085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extLst>
                  <a:ext uri="{0D108BD9-81ED-4DB2-BD59-A6C34878D82A}">
                    <a16:rowId xmlns:a16="http://schemas.microsoft.com/office/drawing/2014/main" val="3028621686"/>
                  </a:ext>
                </a:extLst>
              </a:tr>
              <a:tr h="181560">
                <a:tc>
                  <a:txBody>
                    <a:bodyPr/>
                    <a:lstStyle/>
                    <a:p>
                      <a:pPr algn="ctr"/>
                      <a:r>
                        <a:rPr lang="en-US" sz="1200" b="0">
                          <a:effectLst/>
                          <a:latin typeface="var(--h4_family)"/>
                        </a:rPr>
                        <a:t>$44,308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$45,194</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$46,098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$47,020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$47,960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$48,960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$49,960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extLst>
                  <a:ext uri="{0D108BD9-81ED-4DB2-BD59-A6C34878D82A}">
                    <a16:rowId xmlns:a16="http://schemas.microsoft.com/office/drawing/2014/main" val="221016121"/>
                  </a:ext>
                </a:extLst>
              </a:tr>
              <a:tr h="181560">
                <a:tc>
                  <a:txBody>
                    <a:bodyPr/>
                    <a:lstStyle/>
                    <a:p>
                      <a:pPr algn="ctr"/>
                      <a:r>
                        <a:rPr lang="en-US" sz="1200" b="0">
                          <a:effectLst/>
                          <a:latin typeface="var(--h4_family)"/>
                        </a:rPr>
                        <a:t>$45,957</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$46,876</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$47,814</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$48,770</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$49,745</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$50,745</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$51,781</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extLst>
                  <a:ext uri="{0D108BD9-81ED-4DB2-BD59-A6C34878D82A}">
                    <a16:rowId xmlns:a16="http://schemas.microsoft.com/office/drawing/2014/main" val="1839794090"/>
                  </a:ext>
                </a:extLst>
              </a:tr>
              <a:tr h="181560">
                <a:tc>
                  <a:txBody>
                    <a:bodyPr/>
                    <a:lstStyle/>
                    <a:p>
                      <a:pPr algn="ctr"/>
                      <a:r>
                        <a:rPr lang="en-US" sz="1200" b="0">
                          <a:effectLst/>
                          <a:latin typeface="var(--h4_family)"/>
                        </a:rPr>
                        <a:t>$48,210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$49,174</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$50,158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$51,161</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$52,184</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$53,184</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$54,268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extLst>
                  <a:ext uri="{0D108BD9-81ED-4DB2-BD59-A6C34878D82A}">
                    <a16:rowId xmlns:a16="http://schemas.microsoft.com/office/drawing/2014/main" val="1141319958"/>
                  </a:ext>
                </a:extLst>
              </a:tr>
              <a:tr h="181560">
                <a:tc>
                  <a:txBody>
                    <a:bodyPr/>
                    <a:lstStyle/>
                    <a:p>
                      <a:pPr algn="ctr"/>
                      <a:r>
                        <a:rPr lang="en-US" sz="1200" b="0">
                          <a:effectLst/>
                          <a:latin typeface="var(--h4_family)"/>
                        </a:rPr>
                        <a:t>$51,153</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$52,176</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$53,220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$54,284</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$55,370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$56,370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$57,517</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extLst>
                  <a:ext uri="{0D108BD9-81ED-4DB2-BD59-A6C34878D82A}">
                    <a16:rowId xmlns:a16="http://schemas.microsoft.com/office/drawing/2014/main" val="2237520748"/>
                  </a:ext>
                </a:extLst>
              </a:tr>
              <a:tr h="181560">
                <a:tc>
                  <a:txBody>
                    <a:bodyPr/>
                    <a:lstStyle/>
                    <a:p>
                      <a:pPr algn="ctr"/>
                      <a:r>
                        <a:rPr lang="en-US" sz="1200" b="0">
                          <a:effectLst/>
                          <a:latin typeface="var(--h4_family)"/>
                        </a:rPr>
                        <a:t>$53,758</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$54,833</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$55,930</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$57,048</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$58,189</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$59,189</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$60,394</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extLst>
                  <a:ext uri="{0D108BD9-81ED-4DB2-BD59-A6C34878D82A}">
                    <a16:rowId xmlns:a16="http://schemas.microsoft.com/office/drawing/2014/main" val="268192908"/>
                  </a:ext>
                </a:extLst>
              </a:tr>
              <a:tr h="181560">
                <a:tc>
                  <a:txBody>
                    <a:bodyPr/>
                    <a:lstStyle/>
                    <a:p>
                      <a:pPr algn="ctr"/>
                      <a:r>
                        <a:rPr lang="en-US" sz="1200" b="0">
                          <a:effectLst/>
                          <a:latin typeface="var(--h4_family)"/>
                        </a:rPr>
                        <a:t>$55,837</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$56,954</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$58,093</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$59,255</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$60,440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$61,440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$62,689</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extLst>
                  <a:ext uri="{0D108BD9-81ED-4DB2-BD59-A6C34878D82A}">
                    <a16:rowId xmlns:a16="http://schemas.microsoft.com/office/drawing/2014/main" val="1770192221"/>
                  </a:ext>
                </a:extLst>
              </a:tr>
              <a:tr h="181560">
                <a:tc>
                  <a:txBody>
                    <a:bodyPr/>
                    <a:lstStyle/>
                    <a:p>
                      <a:pPr algn="ctr"/>
                      <a:r>
                        <a:rPr lang="en-US" sz="1200" b="0">
                          <a:effectLst/>
                          <a:latin typeface="var(--h4_family)"/>
                        </a:rPr>
                        <a:t>$58,787</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$59,963</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$61,162</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$62,385</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$63,633</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$64,633</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tc>
                  <a:txBody>
                    <a:bodyPr/>
                    <a:lstStyle/>
                    <a:p>
                      <a:pPr algn="ctr"/>
                      <a:r>
                        <a:rPr lang="en-US" sz="1200" b="0">
                          <a:effectLst/>
                          <a:latin typeface="var(--h4_family)"/>
                        </a:rPr>
                        <a:t>$65,946</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BF9F9"/>
                    </a:solidFill>
                  </a:tcPr>
                </a:tc>
                <a:extLst>
                  <a:ext uri="{0D108BD9-81ED-4DB2-BD59-A6C34878D82A}">
                    <a16:rowId xmlns:a16="http://schemas.microsoft.com/office/drawing/2014/main" val="1837691851"/>
                  </a:ext>
                </a:extLst>
              </a:tr>
              <a:tr h="181560">
                <a:tc>
                  <a:txBody>
                    <a:bodyPr/>
                    <a:lstStyle/>
                    <a:p>
                      <a:pPr algn="ctr"/>
                      <a:r>
                        <a:rPr lang="en-US" sz="1200" b="0">
                          <a:effectLst/>
                          <a:latin typeface="var(--h4_family)"/>
                        </a:rPr>
                        <a:t>$60,869</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$62,086</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$63,328</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$64,595</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$65,887</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$66,887</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$68,245</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extLst>
                  <a:ext uri="{0D108BD9-81ED-4DB2-BD59-A6C34878D82A}">
                    <a16:rowId xmlns:a16="http://schemas.microsoft.com/office/drawing/2014/main" val="3167759337"/>
                  </a:ext>
                </a:extLst>
              </a:tr>
              <a:tr h="181560">
                <a:tc>
                  <a:txBody>
                    <a:bodyPr/>
                    <a:lstStyle/>
                    <a:p>
                      <a:pPr algn="ctr"/>
                      <a:r>
                        <a:rPr lang="en-US" sz="1200" b="0">
                          <a:effectLst/>
                          <a:latin typeface="var(--h4_family)"/>
                        </a:rPr>
                        <a:t>$62,949</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$64,208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$65,492</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$66,802</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$68,138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$69,138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$70,541</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extLst>
                  <a:ext uri="{0D108BD9-81ED-4DB2-BD59-A6C34878D82A}">
                    <a16:rowId xmlns:a16="http://schemas.microsoft.com/office/drawing/2014/main" val="1132370834"/>
                  </a:ext>
                </a:extLst>
              </a:tr>
              <a:tr h="181560">
                <a:tc>
                  <a:txBody>
                    <a:bodyPr/>
                    <a:lstStyle/>
                    <a:p>
                      <a:pPr algn="ctr"/>
                      <a:r>
                        <a:rPr lang="en-US" sz="1200" b="0">
                          <a:effectLst/>
                          <a:latin typeface="var(--h4_family)"/>
                        </a:rPr>
                        <a:t>$65,028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$66,329</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$67,655</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$69,008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$70,388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$71,388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tc>
                  <a:txBody>
                    <a:bodyPr/>
                    <a:lstStyle/>
                    <a:p>
                      <a:pPr algn="ctr"/>
                      <a:r>
                        <a:rPr lang="en-US" sz="1200" b="0">
                          <a:effectLst/>
                          <a:latin typeface="var(--h4_family)"/>
                        </a:rPr>
                        <a:t>$72,837</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908989"/>
                      </a:solidFill>
                      <a:prstDash val="solid"/>
                      <a:round/>
                      <a:headEnd type="none" w="med" len="med"/>
                      <a:tailEnd type="none" w="med" len="med"/>
                    </a:lnB>
                    <a:solidFill>
                      <a:srgbClr val="F5F3F0"/>
                    </a:solidFill>
                  </a:tcPr>
                </a:tc>
                <a:extLst>
                  <a:ext uri="{0D108BD9-81ED-4DB2-BD59-A6C34878D82A}">
                    <a16:rowId xmlns:a16="http://schemas.microsoft.com/office/drawing/2014/main" val="1486119827"/>
                  </a:ext>
                </a:extLst>
              </a:tr>
              <a:tr h="181560">
                <a:tc>
                  <a:txBody>
                    <a:bodyPr/>
                    <a:lstStyle/>
                    <a:p>
                      <a:pPr algn="ctr"/>
                      <a:r>
                        <a:rPr lang="en-US" sz="1200" b="0">
                          <a:effectLst/>
                          <a:latin typeface="var(--h4_family)"/>
                        </a:rPr>
                        <a:t>$67,106</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$68,448</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$69,817</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$71,213</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$72,638</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$73,638</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tc>
                  <a:txBody>
                    <a:bodyPr/>
                    <a:lstStyle/>
                    <a:p>
                      <a:pPr algn="ctr"/>
                      <a:r>
                        <a:rPr lang="en-US" sz="1200" b="0">
                          <a:effectLst/>
                          <a:latin typeface="var(--h4_family)"/>
                        </a:rPr>
                        <a:t>$75,131</a:t>
                      </a:r>
                    </a:p>
                  </a:txBody>
                  <a:tcPr marL="0" marR="0" marT="0" marB="0" anchor="ctr">
                    <a:lnL w="12700" cap="flat" cmpd="sng" algn="ctr">
                      <a:solidFill>
                        <a:srgbClr val="908989"/>
                      </a:solidFill>
                      <a:prstDash val="solid"/>
                      <a:round/>
                      <a:headEnd type="none" w="med" len="med"/>
                      <a:tailEnd type="none" w="med" len="med"/>
                    </a:lnL>
                    <a:lnR w="12700" cap="flat" cmpd="sng" algn="ctr">
                      <a:solidFill>
                        <a:srgbClr val="908989"/>
                      </a:solidFill>
                      <a:prstDash val="solid"/>
                      <a:round/>
                      <a:headEnd type="none" w="med" len="med"/>
                      <a:tailEnd type="none" w="med" len="med"/>
                    </a:lnR>
                    <a:lnT w="12700" cap="flat" cmpd="sng" algn="ctr">
                      <a:solidFill>
                        <a:srgbClr val="9089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BF9F9"/>
                    </a:solidFill>
                  </a:tcPr>
                </a:tc>
                <a:extLst>
                  <a:ext uri="{0D108BD9-81ED-4DB2-BD59-A6C34878D82A}">
                    <a16:rowId xmlns:a16="http://schemas.microsoft.com/office/drawing/2014/main" val="738817884"/>
                  </a:ext>
                </a:extLst>
              </a:tr>
              <a:tr h="181560">
                <a:tc>
                  <a:txBody>
                    <a:bodyPr/>
                    <a:lstStyle/>
                    <a:p>
                      <a:pPr algn="ctr"/>
                      <a:r>
                        <a:rPr lang="en-US" sz="1200" b="0">
                          <a:effectLst/>
                          <a:latin typeface="var(--h4_family)"/>
                        </a:rPr>
                        <a:t>$69,188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$70,572</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$71,983</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$73,423</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$74,891</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$75,891</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tc>
                  <a:txBody>
                    <a:bodyPr/>
                    <a:lstStyle/>
                    <a:p>
                      <a:pPr algn="ctr"/>
                      <a:r>
                        <a:rPr lang="en-US" sz="1200" b="0">
                          <a:effectLst/>
                          <a:latin typeface="var(--h4_family)"/>
                        </a:rPr>
                        <a:t>$77,430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D08B89"/>
                      </a:solidFill>
                      <a:prstDash val="solid"/>
                      <a:round/>
                      <a:headEnd type="none" w="med" len="med"/>
                      <a:tailEnd type="none" w="med" len="med"/>
                    </a:lnB>
                    <a:solidFill>
                      <a:srgbClr val="F5F3F0"/>
                    </a:solidFill>
                  </a:tcPr>
                </a:tc>
                <a:extLst>
                  <a:ext uri="{0D108BD9-81ED-4DB2-BD59-A6C34878D82A}">
                    <a16:rowId xmlns:a16="http://schemas.microsoft.com/office/drawing/2014/main" val="87462775"/>
                  </a:ext>
                </a:extLst>
              </a:tr>
              <a:tr h="181560">
                <a:tc>
                  <a:txBody>
                    <a:bodyPr/>
                    <a:lstStyle/>
                    <a:p>
                      <a:pPr algn="ctr"/>
                      <a:r>
                        <a:rPr lang="en-US" sz="1200" b="0">
                          <a:effectLst/>
                          <a:latin typeface="var(--h4_family)"/>
                        </a:rPr>
                        <a:t>$71,268</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10C889"/>
                      </a:solidFill>
                      <a:prstDash val="solid"/>
                      <a:round/>
                      <a:headEnd type="none" w="med" len="med"/>
                      <a:tailEnd type="none" w="med" len="med"/>
                    </a:lnB>
                    <a:solidFill>
                      <a:srgbClr val="FBF9F9"/>
                    </a:solidFill>
                  </a:tcPr>
                </a:tc>
                <a:tc>
                  <a:txBody>
                    <a:bodyPr/>
                    <a:lstStyle/>
                    <a:p>
                      <a:pPr algn="ctr"/>
                      <a:r>
                        <a:rPr lang="en-US" sz="1200" b="0">
                          <a:effectLst/>
                          <a:latin typeface="var(--h4_family)"/>
                        </a:rPr>
                        <a:t>$72,693</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10C889"/>
                      </a:solidFill>
                      <a:prstDash val="solid"/>
                      <a:round/>
                      <a:headEnd type="none" w="med" len="med"/>
                      <a:tailEnd type="none" w="med" len="med"/>
                    </a:lnB>
                    <a:solidFill>
                      <a:srgbClr val="FBF9F9"/>
                    </a:solidFill>
                  </a:tcPr>
                </a:tc>
                <a:tc>
                  <a:txBody>
                    <a:bodyPr/>
                    <a:lstStyle/>
                    <a:p>
                      <a:pPr algn="ctr"/>
                      <a:r>
                        <a:rPr lang="en-US" sz="1200" b="0">
                          <a:effectLst/>
                          <a:latin typeface="var(--h4_family)"/>
                        </a:rPr>
                        <a:t>$74,147</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10C889"/>
                      </a:solidFill>
                      <a:prstDash val="solid"/>
                      <a:round/>
                      <a:headEnd type="none" w="med" len="med"/>
                      <a:tailEnd type="none" w="med" len="med"/>
                    </a:lnB>
                    <a:solidFill>
                      <a:srgbClr val="FBF9F9"/>
                    </a:solidFill>
                  </a:tcPr>
                </a:tc>
                <a:tc>
                  <a:txBody>
                    <a:bodyPr/>
                    <a:lstStyle/>
                    <a:p>
                      <a:pPr algn="ctr"/>
                      <a:r>
                        <a:rPr lang="en-US" sz="1200" b="0">
                          <a:effectLst/>
                          <a:latin typeface="var(--h4_family)"/>
                        </a:rPr>
                        <a:t>$75,630</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10C889"/>
                      </a:solidFill>
                      <a:prstDash val="solid"/>
                      <a:round/>
                      <a:headEnd type="none" w="med" len="med"/>
                      <a:tailEnd type="none" w="med" len="med"/>
                    </a:lnB>
                    <a:solidFill>
                      <a:srgbClr val="FBF9F9"/>
                    </a:solidFill>
                  </a:tcPr>
                </a:tc>
                <a:tc>
                  <a:txBody>
                    <a:bodyPr/>
                    <a:lstStyle/>
                    <a:p>
                      <a:pPr algn="ctr"/>
                      <a:r>
                        <a:rPr lang="en-US" sz="1200" b="0">
                          <a:effectLst/>
                          <a:latin typeface="var(--h4_family)"/>
                        </a:rPr>
                        <a:t>$77,143</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10C889"/>
                      </a:solidFill>
                      <a:prstDash val="solid"/>
                      <a:round/>
                      <a:headEnd type="none" w="med" len="med"/>
                      <a:tailEnd type="none" w="med" len="med"/>
                    </a:lnB>
                    <a:solidFill>
                      <a:srgbClr val="FBF9F9"/>
                    </a:solidFill>
                  </a:tcPr>
                </a:tc>
                <a:tc>
                  <a:txBody>
                    <a:bodyPr/>
                    <a:lstStyle/>
                    <a:p>
                      <a:pPr algn="ctr"/>
                      <a:r>
                        <a:rPr lang="en-US" sz="1200" b="0">
                          <a:effectLst/>
                          <a:latin typeface="var(--h4_family)"/>
                        </a:rPr>
                        <a:t>$78,143</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10C889"/>
                      </a:solidFill>
                      <a:prstDash val="solid"/>
                      <a:round/>
                      <a:headEnd type="none" w="med" len="med"/>
                      <a:tailEnd type="none" w="med" len="med"/>
                    </a:lnB>
                    <a:solidFill>
                      <a:srgbClr val="FBF9F9"/>
                    </a:solidFill>
                  </a:tcPr>
                </a:tc>
                <a:tc>
                  <a:txBody>
                    <a:bodyPr/>
                    <a:lstStyle/>
                    <a:p>
                      <a:pPr algn="ctr"/>
                      <a:r>
                        <a:rPr lang="en-US" sz="1200" b="0">
                          <a:effectLst/>
                          <a:latin typeface="var(--h4_family)"/>
                        </a:rPr>
                        <a:t>$79,726</a:t>
                      </a:r>
                    </a:p>
                  </a:txBody>
                  <a:tcPr marL="0" marR="0" marT="0" marB="0" anchor="ctr">
                    <a:lnL w="12700" cap="flat" cmpd="sng" algn="ctr">
                      <a:solidFill>
                        <a:srgbClr val="D08B89"/>
                      </a:solidFill>
                      <a:prstDash val="solid"/>
                      <a:round/>
                      <a:headEnd type="none" w="med" len="med"/>
                      <a:tailEnd type="none" w="med" len="med"/>
                    </a:lnL>
                    <a:lnR w="12700" cap="flat" cmpd="sng" algn="ctr">
                      <a:solidFill>
                        <a:srgbClr val="D08B89"/>
                      </a:solidFill>
                      <a:prstDash val="solid"/>
                      <a:round/>
                      <a:headEnd type="none" w="med" len="med"/>
                      <a:tailEnd type="none" w="med" len="med"/>
                    </a:lnR>
                    <a:lnT w="12700" cap="flat" cmpd="sng" algn="ctr">
                      <a:solidFill>
                        <a:srgbClr val="D08B89"/>
                      </a:solidFill>
                      <a:prstDash val="solid"/>
                      <a:round/>
                      <a:headEnd type="none" w="med" len="med"/>
                      <a:tailEnd type="none" w="med" len="med"/>
                    </a:lnT>
                    <a:lnB w="12700" cap="flat" cmpd="sng" algn="ctr">
                      <a:solidFill>
                        <a:srgbClr val="10C889"/>
                      </a:solidFill>
                      <a:prstDash val="solid"/>
                      <a:round/>
                      <a:headEnd type="none" w="med" len="med"/>
                      <a:tailEnd type="none" w="med" len="med"/>
                    </a:lnB>
                    <a:solidFill>
                      <a:srgbClr val="FBF9F9"/>
                    </a:solidFill>
                  </a:tcPr>
                </a:tc>
                <a:extLst>
                  <a:ext uri="{0D108BD9-81ED-4DB2-BD59-A6C34878D82A}">
                    <a16:rowId xmlns:a16="http://schemas.microsoft.com/office/drawing/2014/main" val="2607610115"/>
                  </a:ext>
                </a:extLst>
              </a:tr>
              <a:tr h="181560">
                <a:tc>
                  <a:txBody>
                    <a:bodyPr/>
                    <a:lstStyle/>
                    <a:p>
                      <a:pPr algn="ctr"/>
                      <a:r>
                        <a:rPr lang="en-US" sz="1200" b="1">
                          <a:effectLst/>
                          <a:latin typeface="var(--h6_family)"/>
                        </a:rPr>
                        <a:t>$73,067</a:t>
                      </a:r>
                      <a:endParaRPr lang="en-US" sz="1200" b="0">
                        <a:effectLst/>
                        <a:latin typeface="var(--h4_family)"/>
                      </a:endParaRPr>
                    </a:p>
                  </a:txBody>
                  <a:tcPr marL="0" marR="0" marT="0" marB="0" anchor="ctr">
                    <a:lnL w="12700" cap="flat" cmpd="sng" algn="ctr">
                      <a:solidFill>
                        <a:srgbClr val="10C889"/>
                      </a:solidFill>
                      <a:prstDash val="solid"/>
                      <a:round/>
                      <a:headEnd type="none" w="med" len="med"/>
                      <a:tailEnd type="none" w="med" len="med"/>
                    </a:lnL>
                    <a:lnR w="12700" cap="flat" cmpd="sng" algn="ctr">
                      <a:solidFill>
                        <a:srgbClr val="10C889"/>
                      </a:solidFill>
                      <a:prstDash val="solid"/>
                      <a:round/>
                      <a:headEnd type="none" w="med" len="med"/>
                      <a:tailEnd type="none" w="med" len="med"/>
                    </a:lnR>
                    <a:lnT w="12700" cap="flat" cmpd="sng" algn="ctr">
                      <a:solidFill>
                        <a:srgbClr val="10C8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5F3F0"/>
                    </a:solidFill>
                  </a:tcPr>
                </a:tc>
                <a:tc>
                  <a:txBody>
                    <a:bodyPr/>
                    <a:lstStyle/>
                    <a:p>
                      <a:pPr algn="ctr"/>
                      <a:r>
                        <a:rPr lang="en-US" sz="1200" b="1">
                          <a:effectLst/>
                          <a:latin typeface="var(--h6_family)"/>
                        </a:rPr>
                        <a:t>$74,528</a:t>
                      </a:r>
                      <a:endParaRPr lang="en-US" sz="1200" b="0">
                        <a:effectLst/>
                        <a:latin typeface="var(--h4_family)"/>
                      </a:endParaRPr>
                    </a:p>
                  </a:txBody>
                  <a:tcPr marL="0" marR="0" marT="0" marB="0" anchor="ctr">
                    <a:lnL w="12700" cap="flat" cmpd="sng" algn="ctr">
                      <a:solidFill>
                        <a:srgbClr val="10C889"/>
                      </a:solidFill>
                      <a:prstDash val="solid"/>
                      <a:round/>
                      <a:headEnd type="none" w="med" len="med"/>
                      <a:tailEnd type="none" w="med" len="med"/>
                    </a:lnL>
                    <a:lnR w="12700" cap="flat" cmpd="sng" algn="ctr">
                      <a:solidFill>
                        <a:srgbClr val="10C889"/>
                      </a:solidFill>
                      <a:prstDash val="solid"/>
                      <a:round/>
                      <a:headEnd type="none" w="med" len="med"/>
                      <a:tailEnd type="none" w="med" len="med"/>
                    </a:lnR>
                    <a:lnT w="12700" cap="flat" cmpd="sng" algn="ctr">
                      <a:solidFill>
                        <a:srgbClr val="10C8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5F3F0"/>
                    </a:solidFill>
                  </a:tcPr>
                </a:tc>
                <a:tc>
                  <a:txBody>
                    <a:bodyPr/>
                    <a:lstStyle/>
                    <a:p>
                      <a:pPr algn="ctr"/>
                      <a:r>
                        <a:rPr lang="en-US" sz="1200" b="1">
                          <a:effectLst/>
                          <a:latin typeface="var(--h6_family)"/>
                        </a:rPr>
                        <a:t>$76,019</a:t>
                      </a:r>
                      <a:endParaRPr lang="en-US" sz="1200" b="0">
                        <a:effectLst/>
                        <a:latin typeface="var(--h4_family)"/>
                      </a:endParaRPr>
                    </a:p>
                  </a:txBody>
                  <a:tcPr marL="0" marR="0" marT="0" marB="0" anchor="ctr">
                    <a:lnL w="12700" cap="flat" cmpd="sng" algn="ctr">
                      <a:solidFill>
                        <a:srgbClr val="10C889"/>
                      </a:solidFill>
                      <a:prstDash val="solid"/>
                      <a:round/>
                      <a:headEnd type="none" w="med" len="med"/>
                      <a:tailEnd type="none" w="med" len="med"/>
                    </a:lnL>
                    <a:lnR w="12700" cap="flat" cmpd="sng" algn="ctr">
                      <a:solidFill>
                        <a:srgbClr val="10C889"/>
                      </a:solidFill>
                      <a:prstDash val="solid"/>
                      <a:round/>
                      <a:headEnd type="none" w="med" len="med"/>
                      <a:tailEnd type="none" w="med" len="med"/>
                    </a:lnR>
                    <a:lnT w="12700" cap="flat" cmpd="sng" algn="ctr">
                      <a:solidFill>
                        <a:srgbClr val="10C8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5F3F0"/>
                    </a:solidFill>
                  </a:tcPr>
                </a:tc>
                <a:tc>
                  <a:txBody>
                    <a:bodyPr/>
                    <a:lstStyle/>
                    <a:p>
                      <a:pPr algn="ctr"/>
                      <a:r>
                        <a:rPr lang="en-US" sz="1200" b="1">
                          <a:effectLst/>
                          <a:latin typeface="var(--h6_family)"/>
                        </a:rPr>
                        <a:t>$77,539</a:t>
                      </a:r>
                      <a:endParaRPr lang="en-US" sz="1200" b="0">
                        <a:effectLst/>
                        <a:latin typeface="var(--h4_family)"/>
                      </a:endParaRPr>
                    </a:p>
                  </a:txBody>
                  <a:tcPr marL="0" marR="0" marT="0" marB="0" anchor="ctr">
                    <a:lnL w="12700" cap="flat" cmpd="sng" algn="ctr">
                      <a:solidFill>
                        <a:srgbClr val="10C889"/>
                      </a:solidFill>
                      <a:prstDash val="solid"/>
                      <a:round/>
                      <a:headEnd type="none" w="med" len="med"/>
                      <a:tailEnd type="none" w="med" len="med"/>
                    </a:lnL>
                    <a:lnR w="12700" cap="flat" cmpd="sng" algn="ctr">
                      <a:solidFill>
                        <a:srgbClr val="10C889"/>
                      </a:solidFill>
                      <a:prstDash val="solid"/>
                      <a:round/>
                      <a:headEnd type="none" w="med" len="med"/>
                      <a:tailEnd type="none" w="med" len="med"/>
                    </a:lnR>
                    <a:lnT w="12700" cap="flat" cmpd="sng" algn="ctr">
                      <a:solidFill>
                        <a:srgbClr val="10C8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5F3F0"/>
                    </a:solidFill>
                  </a:tcPr>
                </a:tc>
                <a:tc>
                  <a:txBody>
                    <a:bodyPr/>
                    <a:lstStyle/>
                    <a:p>
                      <a:pPr algn="ctr"/>
                      <a:r>
                        <a:rPr lang="en-US" sz="1200" b="1">
                          <a:effectLst/>
                          <a:latin typeface="var(--h6_family)"/>
                        </a:rPr>
                        <a:t>$79,090</a:t>
                      </a:r>
                      <a:endParaRPr lang="en-US" sz="1200" b="0">
                        <a:effectLst/>
                        <a:latin typeface="var(--h4_family)"/>
                      </a:endParaRPr>
                    </a:p>
                  </a:txBody>
                  <a:tcPr marL="0" marR="0" marT="0" marB="0" anchor="ctr">
                    <a:lnL w="12700" cap="flat" cmpd="sng" algn="ctr">
                      <a:solidFill>
                        <a:srgbClr val="10C889"/>
                      </a:solidFill>
                      <a:prstDash val="solid"/>
                      <a:round/>
                      <a:headEnd type="none" w="med" len="med"/>
                      <a:tailEnd type="none" w="med" len="med"/>
                    </a:lnL>
                    <a:lnR w="12700" cap="flat" cmpd="sng" algn="ctr">
                      <a:solidFill>
                        <a:srgbClr val="10C889"/>
                      </a:solidFill>
                      <a:prstDash val="solid"/>
                      <a:round/>
                      <a:headEnd type="none" w="med" len="med"/>
                      <a:tailEnd type="none" w="med" len="med"/>
                    </a:lnR>
                    <a:lnT w="12700" cap="flat" cmpd="sng" algn="ctr">
                      <a:solidFill>
                        <a:srgbClr val="10C8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5F3F0"/>
                    </a:solidFill>
                  </a:tcPr>
                </a:tc>
                <a:tc>
                  <a:txBody>
                    <a:bodyPr/>
                    <a:lstStyle/>
                    <a:p>
                      <a:pPr algn="ctr"/>
                      <a:r>
                        <a:rPr lang="en-US" sz="1200" b="1">
                          <a:effectLst/>
                          <a:latin typeface="var(--h6_family)"/>
                        </a:rPr>
                        <a:t>$80,090</a:t>
                      </a:r>
                      <a:endParaRPr lang="en-US" sz="1200" b="0">
                        <a:effectLst/>
                        <a:latin typeface="var(--h4_family)"/>
                      </a:endParaRPr>
                    </a:p>
                  </a:txBody>
                  <a:tcPr marL="0" marR="0" marT="0" marB="0" anchor="ctr">
                    <a:lnL w="12700" cap="flat" cmpd="sng" algn="ctr">
                      <a:solidFill>
                        <a:srgbClr val="10C889"/>
                      </a:solidFill>
                      <a:prstDash val="solid"/>
                      <a:round/>
                      <a:headEnd type="none" w="med" len="med"/>
                      <a:tailEnd type="none" w="med" len="med"/>
                    </a:lnL>
                    <a:lnR w="12700" cap="flat" cmpd="sng" algn="ctr">
                      <a:solidFill>
                        <a:srgbClr val="10C889"/>
                      </a:solidFill>
                      <a:prstDash val="solid"/>
                      <a:round/>
                      <a:headEnd type="none" w="med" len="med"/>
                      <a:tailEnd type="none" w="med" len="med"/>
                    </a:lnR>
                    <a:lnT w="12700" cap="flat" cmpd="sng" algn="ctr">
                      <a:solidFill>
                        <a:srgbClr val="10C8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5F3F0"/>
                    </a:solidFill>
                  </a:tcPr>
                </a:tc>
                <a:tc>
                  <a:txBody>
                    <a:bodyPr/>
                    <a:lstStyle/>
                    <a:p>
                      <a:pPr algn="ctr"/>
                      <a:r>
                        <a:rPr lang="en-US" sz="1200" b="1">
                          <a:effectLst/>
                          <a:latin typeface="var(--h6_family)"/>
                        </a:rPr>
                        <a:t>$81,712</a:t>
                      </a:r>
                      <a:endParaRPr lang="en-US" sz="1200" b="0">
                        <a:effectLst/>
                        <a:latin typeface="var(--h4_family)"/>
                      </a:endParaRPr>
                    </a:p>
                  </a:txBody>
                  <a:tcPr marL="0" marR="0" marT="0" marB="0" anchor="ctr">
                    <a:lnL w="12700" cap="flat" cmpd="sng" algn="ctr">
                      <a:solidFill>
                        <a:srgbClr val="10C889"/>
                      </a:solidFill>
                      <a:prstDash val="solid"/>
                      <a:round/>
                      <a:headEnd type="none" w="med" len="med"/>
                      <a:tailEnd type="none" w="med" len="med"/>
                    </a:lnL>
                    <a:lnR w="12700" cap="flat" cmpd="sng" algn="ctr">
                      <a:solidFill>
                        <a:srgbClr val="10C889"/>
                      </a:solidFill>
                      <a:prstDash val="solid"/>
                      <a:round/>
                      <a:headEnd type="none" w="med" len="med"/>
                      <a:tailEnd type="none" w="med" len="med"/>
                    </a:lnR>
                    <a:lnT w="12700" cap="flat" cmpd="sng" algn="ctr">
                      <a:solidFill>
                        <a:srgbClr val="10C8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5F3F0"/>
                    </a:solidFill>
                  </a:tcPr>
                </a:tc>
                <a:extLst>
                  <a:ext uri="{0D108BD9-81ED-4DB2-BD59-A6C34878D82A}">
                    <a16:rowId xmlns:a16="http://schemas.microsoft.com/office/drawing/2014/main" val="407664238"/>
                  </a:ext>
                </a:extLst>
              </a:tr>
              <a:tr h="181560">
                <a:tc>
                  <a:txBody>
                    <a:bodyPr/>
                    <a:lstStyle/>
                    <a:p>
                      <a:pPr algn="ctr"/>
                      <a:r>
                        <a:rPr lang="en-US" sz="1200" b="1">
                          <a:effectLst/>
                          <a:latin typeface="var(--h6_family)"/>
                        </a:rPr>
                        <a:t>$77,121</a:t>
                      </a:r>
                      <a:endParaRPr lang="en-US" sz="1200" b="0">
                        <a:effectLst/>
                        <a:latin typeface="var(--h4_family)"/>
                      </a:endParaRPr>
                    </a:p>
                  </a:txBody>
                  <a:tcPr marL="0" marR="0" marT="0" marB="0" anchor="ctr">
                    <a:lnL w="12700" cap="flat" cmpd="sng" algn="ctr">
                      <a:solidFill>
                        <a:srgbClr val="70C189"/>
                      </a:solidFill>
                      <a:prstDash val="solid"/>
                      <a:round/>
                      <a:headEnd type="none" w="med" len="med"/>
                      <a:tailEnd type="none" w="med" len="med"/>
                    </a:lnL>
                    <a:lnR w="12700" cap="flat" cmpd="sng" algn="ctr">
                      <a:solidFill>
                        <a:srgbClr val="70C189"/>
                      </a:solidFill>
                      <a:prstDash val="solid"/>
                      <a:round/>
                      <a:headEnd type="none" w="med" len="med"/>
                      <a:tailEnd type="none" w="med" len="med"/>
                    </a:lnR>
                    <a:lnT w="12700" cap="flat" cmpd="sng" algn="ctr">
                      <a:solidFill>
                        <a:srgbClr val="70C1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BF9F9"/>
                    </a:solidFill>
                  </a:tcPr>
                </a:tc>
                <a:tc>
                  <a:txBody>
                    <a:bodyPr/>
                    <a:lstStyle/>
                    <a:p>
                      <a:pPr algn="ctr"/>
                      <a:r>
                        <a:rPr lang="en-US" sz="1200" b="1">
                          <a:effectLst/>
                          <a:latin typeface="var(--h6_family)"/>
                        </a:rPr>
                        <a:t>$78,663</a:t>
                      </a:r>
                      <a:endParaRPr lang="en-US" sz="1200" b="0">
                        <a:effectLst/>
                        <a:latin typeface="var(--h4_family)"/>
                      </a:endParaRPr>
                    </a:p>
                  </a:txBody>
                  <a:tcPr marL="0" marR="0" marT="0" marB="0" anchor="ctr">
                    <a:lnL w="12700" cap="flat" cmpd="sng" algn="ctr">
                      <a:solidFill>
                        <a:srgbClr val="70C189"/>
                      </a:solidFill>
                      <a:prstDash val="solid"/>
                      <a:round/>
                      <a:headEnd type="none" w="med" len="med"/>
                      <a:tailEnd type="none" w="med" len="med"/>
                    </a:lnL>
                    <a:lnR w="12700" cap="flat" cmpd="sng" algn="ctr">
                      <a:solidFill>
                        <a:srgbClr val="70C189"/>
                      </a:solidFill>
                      <a:prstDash val="solid"/>
                      <a:round/>
                      <a:headEnd type="none" w="med" len="med"/>
                      <a:tailEnd type="none" w="med" len="med"/>
                    </a:lnR>
                    <a:lnT w="12700" cap="flat" cmpd="sng" algn="ctr">
                      <a:solidFill>
                        <a:srgbClr val="70C1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BF9F9"/>
                    </a:solidFill>
                  </a:tcPr>
                </a:tc>
                <a:tc>
                  <a:txBody>
                    <a:bodyPr/>
                    <a:lstStyle/>
                    <a:p>
                      <a:pPr algn="ctr"/>
                      <a:r>
                        <a:rPr lang="en-US" sz="1200" b="1">
                          <a:effectLst/>
                          <a:latin typeface="var(--h6_family)"/>
                        </a:rPr>
                        <a:t>$80,237</a:t>
                      </a:r>
                      <a:endParaRPr lang="en-US" sz="1200" b="0">
                        <a:effectLst/>
                        <a:latin typeface="var(--h4_family)"/>
                      </a:endParaRPr>
                    </a:p>
                  </a:txBody>
                  <a:tcPr marL="0" marR="0" marT="0" marB="0" anchor="ctr">
                    <a:lnL w="12700" cap="flat" cmpd="sng" algn="ctr">
                      <a:solidFill>
                        <a:srgbClr val="70C189"/>
                      </a:solidFill>
                      <a:prstDash val="solid"/>
                      <a:round/>
                      <a:headEnd type="none" w="med" len="med"/>
                      <a:tailEnd type="none" w="med" len="med"/>
                    </a:lnL>
                    <a:lnR w="12700" cap="flat" cmpd="sng" algn="ctr">
                      <a:solidFill>
                        <a:srgbClr val="70C189"/>
                      </a:solidFill>
                      <a:prstDash val="solid"/>
                      <a:round/>
                      <a:headEnd type="none" w="med" len="med"/>
                      <a:tailEnd type="none" w="med" len="med"/>
                    </a:lnR>
                    <a:lnT w="12700" cap="flat" cmpd="sng" algn="ctr">
                      <a:solidFill>
                        <a:srgbClr val="70C1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BF9F9"/>
                    </a:solidFill>
                  </a:tcPr>
                </a:tc>
                <a:tc>
                  <a:txBody>
                    <a:bodyPr/>
                    <a:lstStyle/>
                    <a:p>
                      <a:pPr algn="ctr"/>
                      <a:r>
                        <a:rPr lang="en-US" sz="1200" b="1">
                          <a:effectLst/>
                          <a:latin typeface="var(--h6_family)"/>
                        </a:rPr>
                        <a:t>$81,841</a:t>
                      </a:r>
                      <a:endParaRPr lang="en-US" sz="1200" b="0">
                        <a:effectLst/>
                        <a:latin typeface="var(--h4_family)"/>
                      </a:endParaRPr>
                    </a:p>
                  </a:txBody>
                  <a:tcPr marL="0" marR="0" marT="0" marB="0" anchor="ctr">
                    <a:lnL w="12700" cap="flat" cmpd="sng" algn="ctr">
                      <a:solidFill>
                        <a:srgbClr val="70C189"/>
                      </a:solidFill>
                      <a:prstDash val="solid"/>
                      <a:round/>
                      <a:headEnd type="none" w="med" len="med"/>
                      <a:tailEnd type="none" w="med" len="med"/>
                    </a:lnL>
                    <a:lnR w="12700" cap="flat" cmpd="sng" algn="ctr">
                      <a:solidFill>
                        <a:srgbClr val="70C189"/>
                      </a:solidFill>
                      <a:prstDash val="solid"/>
                      <a:round/>
                      <a:headEnd type="none" w="med" len="med"/>
                      <a:tailEnd type="none" w="med" len="med"/>
                    </a:lnR>
                    <a:lnT w="12700" cap="flat" cmpd="sng" algn="ctr">
                      <a:solidFill>
                        <a:srgbClr val="70C1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BF9F9"/>
                    </a:solidFill>
                  </a:tcPr>
                </a:tc>
                <a:tc>
                  <a:txBody>
                    <a:bodyPr/>
                    <a:lstStyle/>
                    <a:p>
                      <a:pPr algn="ctr"/>
                      <a:r>
                        <a:rPr lang="en-US" sz="1200" b="1">
                          <a:effectLst/>
                          <a:latin typeface="var(--h6_family)"/>
                        </a:rPr>
                        <a:t>$83,478</a:t>
                      </a:r>
                      <a:endParaRPr lang="en-US" sz="1200" b="0">
                        <a:effectLst/>
                        <a:latin typeface="var(--h4_family)"/>
                      </a:endParaRPr>
                    </a:p>
                  </a:txBody>
                  <a:tcPr marL="0" marR="0" marT="0" marB="0" anchor="ctr">
                    <a:lnL w="12700" cap="flat" cmpd="sng" algn="ctr">
                      <a:solidFill>
                        <a:srgbClr val="70C189"/>
                      </a:solidFill>
                      <a:prstDash val="solid"/>
                      <a:round/>
                      <a:headEnd type="none" w="med" len="med"/>
                      <a:tailEnd type="none" w="med" len="med"/>
                    </a:lnL>
                    <a:lnR w="12700" cap="flat" cmpd="sng" algn="ctr">
                      <a:solidFill>
                        <a:srgbClr val="70C189"/>
                      </a:solidFill>
                      <a:prstDash val="solid"/>
                      <a:round/>
                      <a:headEnd type="none" w="med" len="med"/>
                      <a:tailEnd type="none" w="med" len="med"/>
                    </a:lnR>
                    <a:lnT w="12700" cap="flat" cmpd="sng" algn="ctr">
                      <a:solidFill>
                        <a:srgbClr val="70C1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BF9F9"/>
                    </a:solidFill>
                  </a:tcPr>
                </a:tc>
                <a:tc>
                  <a:txBody>
                    <a:bodyPr/>
                    <a:lstStyle/>
                    <a:p>
                      <a:pPr algn="ctr"/>
                      <a:r>
                        <a:rPr lang="en-US" sz="1200" b="1">
                          <a:effectLst/>
                          <a:latin typeface="var(--h6_family)"/>
                        </a:rPr>
                        <a:t>$84,478</a:t>
                      </a:r>
                      <a:endParaRPr lang="en-US" sz="1200" b="0">
                        <a:effectLst/>
                        <a:latin typeface="var(--h4_family)"/>
                      </a:endParaRPr>
                    </a:p>
                  </a:txBody>
                  <a:tcPr marL="0" marR="0" marT="0" marB="0" anchor="ctr">
                    <a:lnL w="12700" cap="flat" cmpd="sng" algn="ctr">
                      <a:solidFill>
                        <a:srgbClr val="70C189"/>
                      </a:solidFill>
                      <a:prstDash val="solid"/>
                      <a:round/>
                      <a:headEnd type="none" w="med" len="med"/>
                      <a:tailEnd type="none" w="med" len="med"/>
                    </a:lnL>
                    <a:lnR w="12700" cap="flat" cmpd="sng" algn="ctr">
                      <a:solidFill>
                        <a:srgbClr val="70C189"/>
                      </a:solidFill>
                      <a:prstDash val="solid"/>
                      <a:round/>
                      <a:headEnd type="none" w="med" len="med"/>
                      <a:tailEnd type="none" w="med" len="med"/>
                    </a:lnR>
                    <a:lnT w="12700" cap="flat" cmpd="sng" algn="ctr">
                      <a:solidFill>
                        <a:srgbClr val="70C1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BF9F9"/>
                    </a:solidFill>
                  </a:tcPr>
                </a:tc>
                <a:tc>
                  <a:txBody>
                    <a:bodyPr/>
                    <a:lstStyle/>
                    <a:p>
                      <a:pPr algn="ctr"/>
                      <a:r>
                        <a:rPr lang="en-US" sz="1200" b="1" dirty="0">
                          <a:effectLst/>
                          <a:latin typeface="var(--h6_family)"/>
                        </a:rPr>
                        <a:t>$86,188</a:t>
                      </a:r>
                      <a:endParaRPr lang="en-US" sz="1200" b="0" dirty="0">
                        <a:effectLst/>
                        <a:latin typeface="var(--h4_family)"/>
                      </a:endParaRPr>
                    </a:p>
                  </a:txBody>
                  <a:tcPr marL="0" marR="0" marT="0" marB="0" anchor="ctr">
                    <a:lnL w="12700" cap="flat" cmpd="sng" algn="ctr">
                      <a:solidFill>
                        <a:srgbClr val="70C189"/>
                      </a:solidFill>
                      <a:prstDash val="solid"/>
                      <a:round/>
                      <a:headEnd type="none" w="med" len="med"/>
                      <a:tailEnd type="none" w="med" len="med"/>
                    </a:lnL>
                    <a:lnR w="12700" cap="flat" cmpd="sng" algn="ctr">
                      <a:solidFill>
                        <a:srgbClr val="70C189"/>
                      </a:solidFill>
                      <a:prstDash val="solid"/>
                      <a:round/>
                      <a:headEnd type="none" w="med" len="med"/>
                      <a:tailEnd type="none" w="med" len="med"/>
                    </a:lnR>
                    <a:lnT w="12700" cap="flat" cmpd="sng" algn="ctr">
                      <a:solidFill>
                        <a:srgbClr val="70C189"/>
                      </a:solidFill>
                      <a:prstDash val="solid"/>
                      <a:round/>
                      <a:headEnd type="none" w="med" len="med"/>
                      <a:tailEnd type="none" w="med" len="med"/>
                    </a:lnT>
                    <a:lnB w="12700" cap="flat" cmpd="sng" algn="ctr">
                      <a:solidFill>
                        <a:srgbClr val="70C189"/>
                      </a:solidFill>
                      <a:prstDash val="solid"/>
                      <a:round/>
                      <a:headEnd type="none" w="med" len="med"/>
                      <a:tailEnd type="none" w="med" len="med"/>
                    </a:lnB>
                    <a:solidFill>
                      <a:srgbClr val="FBF9F9"/>
                    </a:solidFill>
                  </a:tcPr>
                </a:tc>
                <a:extLst>
                  <a:ext uri="{0D108BD9-81ED-4DB2-BD59-A6C34878D82A}">
                    <a16:rowId xmlns:a16="http://schemas.microsoft.com/office/drawing/2014/main" val="2742383224"/>
                  </a:ext>
                </a:extLst>
              </a:tr>
            </a:tbl>
          </a:graphicData>
        </a:graphic>
      </p:graphicFrame>
    </p:spTree>
    <p:extLst>
      <p:ext uri="{BB962C8B-B14F-4D97-AF65-F5344CB8AC3E}">
        <p14:creationId xmlns:p14="http://schemas.microsoft.com/office/powerpoint/2010/main" val="711041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DFD82-1E70-4686-816F-64EBCA3F2178}"/>
              </a:ext>
            </a:extLst>
          </p:cNvPr>
          <p:cNvSpPr>
            <a:spLocks noGrp="1"/>
          </p:cNvSpPr>
          <p:nvPr>
            <p:ph type="title"/>
          </p:nvPr>
        </p:nvSpPr>
        <p:spPr>
          <a:xfrm>
            <a:off x="1451580" y="822036"/>
            <a:ext cx="9558166" cy="1031718"/>
          </a:xfrm>
        </p:spPr>
        <p:txBody>
          <a:bodyPr>
            <a:noAutofit/>
          </a:bodyPr>
          <a:lstStyle/>
          <a:p>
            <a:pPr algn="ctr"/>
            <a:r>
              <a:rPr lang="en-US" sz="2400" dirty="0" err="1"/>
              <a:t>Heo</a:t>
            </a:r>
            <a:r>
              <a:rPr lang="en-US" sz="2400" dirty="0"/>
              <a:t> employee benefits</a:t>
            </a:r>
            <a:br>
              <a:rPr lang="en-US" sz="2400" dirty="0"/>
            </a:br>
            <a:r>
              <a:rPr lang="en-US" sz="2400" dirty="0"/>
              <a:t>schedule for notification of</a:t>
            </a:r>
            <a:br>
              <a:rPr lang="en-US" sz="2400" dirty="0"/>
            </a:br>
            <a:r>
              <a:rPr lang="en-US" sz="2400" dirty="0"/>
              <a:t>Reappointment and Non-Reappointment</a:t>
            </a:r>
          </a:p>
        </p:txBody>
      </p:sp>
      <p:sp>
        <p:nvSpPr>
          <p:cNvPr id="3" name="Content Placeholder 2">
            <a:extLst>
              <a:ext uri="{FF2B5EF4-FFF2-40B4-BE49-F238E27FC236}">
                <a16:creationId xmlns:a16="http://schemas.microsoft.com/office/drawing/2014/main" id="{1AD76E3B-B06A-4699-AB4D-ABBE145FF9AF}"/>
              </a:ext>
            </a:extLst>
          </p:cNvPr>
          <p:cNvSpPr>
            <a:spLocks noGrp="1"/>
          </p:cNvSpPr>
          <p:nvPr>
            <p:ph idx="1"/>
          </p:nvPr>
        </p:nvSpPr>
        <p:spPr/>
        <p:txBody>
          <a:bodyPr>
            <a:normAutofit fontScale="92500" lnSpcReduction="10000"/>
          </a:bodyPr>
          <a:lstStyle/>
          <a:p>
            <a:r>
              <a:rPr lang="en-US" dirty="0"/>
              <a:t>HEO employees shall receive written notice of reappointment or non-reappointment on the following schedule (Article 10 of PSC-CUNY Contract) in certificate bearing HEO title on or before April 1</a:t>
            </a:r>
            <a:r>
              <a:rPr lang="en-US" baseline="30000" dirty="0"/>
              <a:t>st</a:t>
            </a:r>
          </a:p>
          <a:p>
            <a:pPr marL="0" indent="0">
              <a:buNone/>
            </a:pPr>
            <a:endParaRPr lang="en-US" baseline="30000" dirty="0"/>
          </a:p>
          <a:p>
            <a:r>
              <a:rPr lang="en-US" sz="3000" baseline="30000" dirty="0"/>
              <a:t>Excluded HEO employees shall receive written notice of reappointment </a:t>
            </a:r>
            <a:r>
              <a:rPr lang="en-US" sz="3000" baseline="30000"/>
              <a:t>or non-reappointment on </a:t>
            </a:r>
            <a:r>
              <a:rPr lang="en-US" sz="3000" baseline="30000" dirty="0"/>
              <a:t>or before May 1st.</a:t>
            </a:r>
            <a:endParaRPr lang="en-US" dirty="0"/>
          </a:p>
          <a:p>
            <a:r>
              <a:rPr lang="en-US" dirty="0"/>
              <a:t>An individual who has had prior service in another CUNY School shall be deemed to be serving their initial year of appointment in the first full year of service at the new CUNY School.  </a:t>
            </a:r>
          </a:p>
        </p:txBody>
      </p:sp>
    </p:spTree>
    <p:extLst>
      <p:ext uri="{BB962C8B-B14F-4D97-AF65-F5344CB8AC3E}">
        <p14:creationId xmlns:p14="http://schemas.microsoft.com/office/powerpoint/2010/main" val="35978243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F44D40-67A1-4ADB-842E-5CAFFC01EEB0}"/>
              </a:ext>
            </a:extLst>
          </p:cNvPr>
          <p:cNvSpPr>
            <a:spLocks noGrp="1"/>
          </p:cNvSpPr>
          <p:nvPr>
            <p:ph type="title"/>
          </p:nvPr>
        </p:nvSpPr>
        <p:spPr/>
        <p:txBody>
          <a:bodyPr/>
          <a:lstStyle/>
          <a:p>
            <a:pPr algn="ctr"/>
            <a:r>
              <a:rPr lang="en-US" dirty="0" err="1"/>
              <a:t>Heo</a:t>
            </a:r>
            <a:r>
              <a:rPr lang="en-US" dirty="0"/>
              <a:t> employee benefits</a:t>
            </a:r>
            <a:br>
              <a:rPr lang="en-US" dirty="0"/>
            </a:br>
            <a:r>
              <a:rPr lang="en-US" dirty="0"/>
              <a:t>Appointments and Reappointments</a:t>
            </a:r>
          </a:p>
        </p:txBody>
      </p:sp>
      <p:sp>
        <p:nvSpPr>
          <p:cNvPr id="3" name="Content Placeholder 2">
            <a:extLst>
              <a:ext uri="{FF2B5EF4-FFF2-40B4-BE49-F238E27FC236}">
                <a16:creationId xmlns:a16="http://schemas.microsoft.com/office/drawing/2014/main" id="{DB571CE9-B4D2-46E1-BEA4-EBC23B76D619}"/>
              </a:ext>
            </a:extLst>
          </p:cNvPr>
          <p:cNvSpPr>
            <a:spLocks noGrp="1"/>
          </p:cNvSpPr>
          <p:nvPr>
            <p:ph idx="1"/>
          </p:nvPr>
        </p:nvSpPr>
        <p:spPr/>
        <p:txBody>
          <a:bodyPr/>
          <a:lstStyle/>
          <a:p>
            <a:r>
              <a:rPr lang="en-US" dirty="0"/>
              <a:t>The normal appointment year is July 1 through June 30.</a:t>
            </a:r>
          </a:p>
          <a:p>
            <a:r>
              <a:rPr lang="en-US" dirty="0"/>
              <a:t>Terms of appointment</a:t>
            </a:r>
          </a:p>
          <a:p>
            <a:pPr lvl="1"/>
            <a:r>
              <a:rPr lang="en-US" sz="1400" dirty="0"/>
              <a:t>First Full Year Appointment  		One Year  (any appt between 7/1 – 9/1 counts as your first full year)</a:t>
            </a:r>
          </a:p>
          <a:p>
            <a:pPr lvl="1"/>
            <a:r>
              <a:rPr lang="en-US" sz="1400" dirty="0"/>
              <a:t>First Reappointment		One Year</a:t>
            </a:r>
          </a:p>
          <a:p>
            <a:pPr lvl="1"/>
            <a:r>
              <a:rPr lang="en-US" sz="1400" dirty="0"/>
              <a:t>Second Reappointment		One Year</a:t>
            </a:r>
          </a:p>
          <a:p>
            <a:pPr lvl="1"/>
            <a:r>
              <a:rPr lang="en-US" sz="1400" dirty="0"/>
              <a:t>Third Reappointment		One Year</a:t>
            </a:r>
          </a:p>
          <a:p>
            <a:pPr lvl="1"/>
            <a:r>
              <a:rPr lang="en-US" sz="1400" dirty="0"/>
              <a:t>Fourth Reappointment		Two Years</a:t>
            </a:r>
          </a:p>
          <a:p>
            <a:pPr lvl="1"/>
            <a:r>
              <a:rPr lang="en-US" sz="1400" dirty="0"/>
              <a:t>Fifth Reappointment		Two Years</a:t>
            </a:r>
          </a:p>
          <a:p>
            <a:pPr lvl="1"/>
            <a:r>
              <a:rPr lang="en-US" sz="1400" dirty="0"/>
              <a:t>An employee who is granted a subsequent reappointment shall receive a Certificate of Continual Administrative Service (13.3B).  Such employee shall not be subject to annual or multiple-year reappointments.</a:t>
            </a:r>
          </a:p>
          <a:p>
            <a:pPr lvl="1"/>
            <a:endParaRPr lang="en-US" dirty="0"/>
          </a:p>
        </p:txBody>
      </p:sp>
    </p:spTree>
    <p:extLst>
      <p:ext uri="{BB962C8B-B14F-4D97-AF65-F5344CB8AC3E}">
        <p14:creationId xmlns:p14="http://schemas.microsoft.com/office/powerpoint/2010/main" val="1900911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A9855-4EA1-4C85-99BD-82817EB39246}"/>
              </a:ext>
            </a:extLst>
          </p:cNvPr>
          <p:cNvSpPr>
            <a:spLocks noGrp="1"/>
          </p:cNvSpPr>
          <p:nvPr>
            <p:ph type="title"/>
          </p:nvPr>
        </p:nvSpPr>
        <p:spPr/>
        <p:txBody>
          <a:bodyPr>
            <a:normAutofit fontScale="90000"/>
          </a:bodyPr>
          <a:lstStyle/>
          <a:p>
            <a:r>
              <a:rPr lang="en-US" dirty="0" err="1"/>
              <a:t>Heo</a:t>
            </a:r>
            <a:r>
              <a:rPr lang="en-US" dirty="0"/>
              <a:t> employee benefits</a:t>
            </a:r>
            <a:br>
              <a:rPr lang="en-US" dirty="0"/>
            </a:br>
            <a:r>
              <a:rPr lang="en-US" dirty="0"/>
              <a:t>Health and pension cont.</a:t>
            </a:r>
            <a:br>
              <a:rPr lang="en-US" dirty="0"/>
            </a:br>
            <a:endParaRPr lang="en-US" dirty="0"/>
          </a:p>
        </p:txBody>
      </p:sp>
      <p:sp>
        <p:nvSpPr>
          <p:cNvPr id="3" name="Content Placeholder 2">
            <a:extLst>
              <a:ext uri="{FF2B5EF4-FFF2-40B4-BE49-F238E27FC236}">
                <a16:creationId xmlns:a16="http://schemas.microsoft.com/office/drawing/2014/main" id="{01A0EF9B-54FC-408B-BA84-00BA003B7600}"/>
              </a:ext>
            </a:extLst>
          </p:cNvPr>
          <p:cNvSpPr>
            <a:spLocks noGrp="1"/>
          </p:cNvSpPr>
          <p:nvPr>
            <p:ph idx="1"/>
          </p:nvPr>
        </p:nvSpPr>
        <p:spPr/>
        <p:txBody>
          <a:bodyPr>
            <a:normAutofit fontScale="77500" lnSpcReduction="20000"/>
          </a:bodyPr>
          <a:lstStyle/>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Choosing a Health Plan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Coverage, for example some provide preventive services while do not.</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Choice of Doctor, non-participating versus only participating.</a:t>
            </a:r>
          </a:p>
          <a:p>
            <a:pPr marL="342900" marR="0" lvl="0" indent="-342900">
              <a:lnSpc>
                <a:spcPct val="107000"/>
              </a:lnSpc>
              <a:spcBef>
                <a:spcPts val="0"/>
              </a:spcBef>
              <a:spcAft>
                <a:spcPts val="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Convenience of Access</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Cost </a:t>
            </a:r>
          </a:p>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Rate Chart Link  </a:t>
            </a:r>
            <a:r>
              <a:rPr lang="en-US" sz="1600" dirty="0">
                <a:hlinkClick r:id="rId2"/>
              </a:rPr>
              <a:t>https://www.nyc.gov/assets/olr/downloads/pdf/health/employee-rates-january-2024</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SPD Link </a:t>
            </a:r>
            <a:r>
              <a:rPr lang="en-US" sz="1600" dirty="0">
                <a:hlinkClick r:id="rId3"/>
              </a:rPr>
              <a:t>https://www.nyc.gov/assets/olr/downloads/pdf/health/health-full-spd.pdf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PSC  </a:t>
            </a:r>
            <a:r>
              <a:rPr lang="en-US" sz="1800" b="1" dirty="0">
                <a:effectLst/>
                <a:latin typeface="Calibri" panose="020F0502020204030204" pitchFamily="34" charset="0"/>
                <a:ea typeface="Calibri" panose="020F0502020204030204" pitchFamily="34" charset="0"/>
                <a:cs typeface="Times New Roman" panose="02020603050405020304" pitchFamily="18" charset="0"/>
                <a:hlinkClick r:id="rId4"/>
              </a:rPr>
              <a:t>https://psc-cuny.org/benefits/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Prescription: CVS Caremark: 1 866 209-6177  PSC Prescription formulary list </a:t>
            </a:r>
            <a:r>
              <a:rPr lang="en-US" sz="1800" dirty="0">
                <a:effectLst/>
                <a:latin typeface="Calibri" panose="020F0502020204030204" pitchFamily="34" charset="0"/>
                <a:ea typeface="Calibri" panose="020F0502020204030204" pitchFamily="34" charset="0"/>
                <a:cs typeface="Times New Roman" panose="02020603050405020304" pitchFamily="18" charset="0"/>
                <a:hlinkClick r:id="rId5"/>
              </a:rPr>
              <a:t>https://www.psccunywf.org/wp-content/uploads/2024/04/2024 -April-Updated-Formulary.pdf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Dental:  Guardian Dental: 1 800 541-7846 Group #   G-381084, Delta Dental: 1 800 422-4234 Group # 2502</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Davis Vision: 1 800 999-5431</a:t>
            </a:r>
          </a:p>
          <a:p>
            <a:pPr marL="0" marR="0">
              <a:lnSpc>
                <a:spcPct val="107000"/>
              </a:lnSpc>
              <a:spcBef>
                <a:spcPts val="0"/>
              </a:spcBef>
              <a:spcAft>
                <a:spcPts val="800"/>
              </a:spcAft>
            </a:pPr>
            <a:r>
              <a:rPr lang="en-US" sz="1800" dirty="0" err="1">
                <a:effectLst/>
                <a:latin typeface="Calibri" panose="020F0502020204030204" pitchFamily="34" charset="0"/>
                <a:ea typeface="Calibri" panose="020F0502020204030204" pitchFamily="34" charset="0"/>
                <a:cs typeface="Times New Roman" panose="02020603050405020304" pitchFamily="18" charset="0"/>
              </a:rPr>
              <a:t>TruHear</a:t>
            </a:r>
            <a:r>
              <a:rPr lang="en-US" sz="1800" dirty="0">
                <a:effectLst/>
                <a:latin typeface="Calibri" panose="020F0502020204030204" pitchFamily="34" charset="0"/>
                <a:ea typeface="Calibri" panose="020F0502020204030204" pitchFamily="34" charset="0"/>
                <a:cs typeface="Times New Roman" panose="02020603050405020304" pitchFamily="18" charset="0"/>
              </a:rPr>
              <a:t>:  1 877 653-8967</a:t>
            </a:r>
          </a:p>
          <a:p>
            <a:endParaRPr lang="en-US" dirty="0"/>
          </a:p>
        </p:txBody>
      </p:sp>
    </p:spTree>
    <p:extLst>
      <p:ext uri="{BB962C8B-B14F-4D97-AF65-F5344CB8AC3E}">
        <p14:creationId xmlns:p14="http://schemas.microsoft.com/office/powerpoint/2010/main" val="42880005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2A3A5-2833-4942-92FE-0ACA23CE6408}"/>
              </a:ext>
            </a:extLst>
          </p:cNvPr>
          <p:cNvSpPr>
            <a:spLocks noGrp="1"/>
          </p:cNvSpPr>
          <p:nvPr>
            <p:ph type="title"/>
          </p:nvPr>
        </p:nvSpPr>
        <p:spPr/>
        <p:txBody>
          <a:bodyPr/>
          <a:lstStyle/>
          <a:p>
            <a:pPr algn="ctr"/>
            <a:r>
              <a:rPr lang="en-US" dirty="0" err="1"/>
              <a:t>Heo</a:t>
            </a:r>
            <a:r>
              <a:rPr lang="en-US" dirty="0"/>
              <a:t> employee benefits</a:t>
            </a:r>
            <a:br>
              <a:rPr lang="en-US" dirty="0"/>
            </a:br>
            <a:r>
              <a:rPr lang="en-US" dirty="0"/>
              <a:t>Retirement options</a:t>
            </a:r>
          </a:p>
        </p:txBody>
      </p:sp>
      <p:sp>
        <p:nvSpPr>
          <p:cNvPr id="3" name="Content Placeholder 2">
            <a:extLst>
              <a:ext uri="{FF2B5EF4-FFF2-40B4-BE49-F238E27FC236}">
                <a16:creationId xmlns:a16="http://schemas.microsoft.com/office/drawing/2014/main" id="{DBF5635C-C4A7-4273-A84D-36D67962C8DD}"/>
              </a:ext>
            </a:extLst>
          </p:cNvPr>
          <p:cNvSpPr>
            <a:spLocks noGrp="1"/>
          </p:cNvSpPr>
          <p:nvPr>
            <p:ph idx="1"/>
          </p:nvPr>
        </p:nvSpPr>
        <p:spPr/>
        <p:txBody>
          <a:bodyPr>
            <a:normAutofit/>
          </a:bodyPr>
          <a:lstStyle/>
          <a:p>
            <a:r>
              <a:rPr lang="en-US" dirty="0"/>
              <a:t>Service Retirement</a:t>
            </a:r>
          </a:p>
          <a:p>
            <a:pPr lvl="1"/>
            <a:r>
              <a:rPr lang="en-US" sz="2000" dirty="0" err="1"/>
              <a:t>Travia</a:t>
            </a:r>
            <a:r>
              <a:rPr lang="en-US" sz="2000" dirty="0"/>
              <a:t> – </a:t>
            </a:r>
            <a:r>
              <a:rPr lang="en-US" sz="2000" dirty="0" err="1"/>
              <a:t>Travia</a:t>
            </a:r>
            <a:r>
              <a:rPr lang="en-US" sz="2000" dirty="0"/>
              <a:t> leave is a retirement benefit provided HEO title employees.  It is named after Anthony </a:t>
            </a:r>
            <a:r>
              <a:rPr lang="en-US" sz="2000" dirty="0" err="1"/>
              <a:t>Travia</a:t>
            </a:r>
            <a:r>
              <a:rPr lang="en-US" sz="2000" dirty="0"/>
              <a:t>, former speaker of the NYS Assembly who wrote the law.</a:t>
            </a:r>
          </a:p>
          <a:p>
            <a:pPr lvl="1"/>
            <a:r>
              <a:rPr lang="en-US" sz="2000" dirty="0"/>
              <a:t>If you accumulate the maximum of 160 days of sick leave, you can use 80 days which equals one full semester of full pay prior to retirement.</a:t>
            </a:r>
          </a:p>
        </p:txBody>
      </p:sp>
    </p:spTree>
    <p:extLst>
      <p:ext uri="{BB962C8B-B14F-4D97-AF65-F5344CB8AC3E}">
        <p14:creationId xmlns:p14="http://schemas.microsoft.com/office/powerpoint/2010/main" val="3492469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65EF2-74BD-4B57-9B70-A7ADCD908944}"/>
              </a:ext>
            </a:extLst>
          </p:cNvPr>
          <p:cNvSpPr>
            <a:spLocks noGrp="1"/>
          </p:cNvSpPr>
          <p:nvPr>
            <p:ph type="title"/>
          </p:nvPr>
        </p:nvSpPr>
        <p:spPr/>
        <p:txBody>
          <a:bodyPr/>
          <a:lstStyle/>
          <a:p>
            <a:pPr algn="ctr"/>
            <a:r>
              <a:rPr lang="en-US" dirty="0" err="1"/>
              <a:t>Heo</a:t>
            </a:r>
            <a:r>
              <a:rPr lang="en-US" dirty="0"/>
              <a:t> employee benefits</a:t>
            </a:r>
            <a:br>
              <a:rPr lang="en-US" dirty="0"/>
            </a:br>
            <a:r>
              <a:rPr lang="en-US" dirty="0"/>
              <a:t>Retirement options</a:t>
            </a:r>
          </a:p>
        </p:txBody>
      </p:sp>
      <p:sp>
        <p:nvSpPr>
          <p:cNvPr id="3" name="Content Placeholder 2">
            <a:extLst>
              <a:ext uri="{FF2B5EF4-FFF2-40B4-BE49-F238E27FC236}">
                <a16:creationId xmlns:a16="http://schemas.microsoft.com/office/drawing/2014/main" id="{19D9FF56-094B-4E16-8972-6A2BCA15D2EF}"/>
              </a:ext>
            </a:extLst>
          </p:cNvPr>
          <p:cNvSpPr>
            <a:spLocks noGrp="1"/>
          </p:cNvSpPr>
          <p:nvPr>
            <p:ph idx="1"/>
          </p:nvPr>
        </p:nvSpPr>
        <p:spPr/>
        <p:txBody>
          <a:bodyPr>
            <a:normAutofit lnSpcReduction="10000"/>
          </a:bodyPr>
          <a:lstStyle/>
          <a:p>
            <a:r>
              <a:rPr lang="en-US" dirty="0"/>
              <a:t>Phased Retirement</a:t>
            </a:r>
          </a:p>
          <a:p>
            <a:pPr lvl="1"/>
            <a:r>
              <a:rPr lang="en-US" b="0" i="0" dirty="0">
                <a:solidFill>
                  <a:srgbClr val="213640"/>
                </a:solidFill>
                <a:effectLst/>
                <a:latin typeface="merriweather" panose="00000500000000000000" pitchFamily="2" charset="0"/>
              </a:rPr>
              <a:t>Phased retirement offers eligible CUNY faculty and staff a less abrupt transition to retirement than stopping work all at once, through agreed-upon reduced workload, reduced pay and benefits for up to 3 years.</a:t>
            </a:r>
          </a:p>
          <a:p>
            <a:pPr lvl="1"/>
            <a:r>
              <a:rPr lang="en-US" b="0" i="0" dirty="0">
                <a:solidFill>
                  <a:srgbClr val="213640"/>
                </a:solidFill>
                <a:effectLst/>
                <a:latin typeface="merriweather" panose="00000500000000000000" pitchFamily="2" charset="0"/>
              </a:rPr>
              <a:t>Applicants must be 65 or older, have at least 15 years of pensionable service, be members of the Optional Retirement Program (primarily TIAA)</a:t>
            </a:r>
            <a:r>
              <a:rPr lang="en-US" b="0" i="0" u="sng" dirty="0">
                <a:effectLst/>
                <a:latin typeface="var(--h4_family)"/>
              </a:rPr>
              <a:t> </a:t>
            </a:r>
            <a:r>
              <a:rPr lang="en-US" b="0" i="0" dirty="0">
                <a:solidFill>
                  <a:srgbClr val="213640"/>
                </a:solidFill>
                <a:effectLst/>
                <a:latin typeface="merriweather" panose="00000500000000000000" pitchFamily="2" charset="0"/>
              </a:rPr>
              <a:t>and irrevocably commit to retire at the end of the phasing period. </a:t>
            </a:r>
          </a:p>
          <a:p>
            <a:pPr lvl="1"/>
            <a:r>
              <a:rPr lang="en-US" dirty="0">
                <a:solidFill>
                  <a:srgbClr val="213640"/>
                </a:solidFill>
                <a:latin typeface="merriweather" panose="00000500000000000000" pitchFamily="2" charset="0"/>
              </a:rPr>
              <a:t>Receive 80% pay and work 28 hours per week.</a:t>
            </a:r>
          </a:p>
          <a:p>
            <a:pPr lvl="1"/>
            <a:r>
              <a:rPr lang="en-US" dirty="0" err="1">
                <a:solidFill>
                  <a:srgbClr val="213640"/>
                </a:solidFill>
                <a:latin typeface="merriweather" panose="00000500000000000000" pitchFamily="2" charset="0"/>
              </a:rPr>
              <a:t>Travia</a:t>
            </a:r>
            <a:r>
              <a:rPr lang="en-US" dirty="0">
                <a:solidFill>
                  <a:srgbClr val="213640"/>
                </a:solidFill>
                <a:latin typeface="merriweather" panose="00000500000000000000" pitchFamily="2" charset="0"/>
              </a:rPr>
              <a:t> can be paid bi-weekly during the last semester of phasing or paid lump sum at the end of the phasing period.</a:t>
            </a:r>
            <a:endParaRPr lang="en-US" dirty="0"/>
          </a:p>
        </p:txBody>
      </p:sp>
    </p:spTree>
    <p:extLst>
      <p:ext uri="{BB962C8B-B14F-4D97-AF65-F5344CB8AC3E}">
        <p14:creationId xmlns:p14="http://schemas.microsoft.com/office/powerpoint/2010/main" val="1306081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05AAF9-DE6F-4848-BF4E-74456424C920}"/>
              </a:ext>
            </a:extLst>
          </p:cNvPr>
          <p:cNvSpPr>
            <a:spLocks noGrp="1"/>
          </p:cNvSpPr>
          <p:nvPr>
            <p:ph type="title"/>
          </p:nvPr>
        </p:nvSpPr>
        <p:spPr/>
        <p:txBody>
          <a:bodyPr/>
          <a:lstStyle/>
          <a:p>
            <a:pPr algn="ctr"/>
            <a:r>
              <a:rPr lang="en-US" dirty="0" err="1"/>
              <a:t>Heo</a:t>
            </a:r>
            <a:r>
              <a:rPr lang="en-US" dirty="0"/>
              <a:t> employee benefits</a:t>
            </a:r>
            <a:br>
              <a:rPr lang="en-US" dirty="0"/>
            </a:br>
            <a:r>
              <a:rPr lang="en-US" dirty="0"/>
              <a:t>Additional resources</a:t>
            </a:r>
          </a:p>
        </p:txBody>
      </p:sp>
      <p:pic>
        <p:nvPicPr>
          <p:cNvPr id="5" name="Content Placeholder 4">
            <a:extLst>
              <a:ext uri="{FF2B5EF4-FFF2-40B4-BE49-F238E27FC236}">
                <a16:creationId xmlns:a16="http://schemas.microsoft.com/office/drawing/2014/main" id="{F094EFC9-2F5D-40BE-8A29-E17558652B4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411494" y="1889264"/>
            <a:ext cx="6041599" cy="4164217"/>
          </a:xfrm>
        </p:spPr>
      </p:pic>
    </p:spTree>
    <p:extLst>
      <p:ext uri="{BB962C8B-B14F-4D97-AF65-F5344CB8AC3E}">
        <p14:creationId xmlns:p14="http://schemas.microsoft.com/office/powerpoint/2010/main" val="561290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7FE60-0727-44A2-BB1A-28653009EED3}"/>
              </a:ext>
            </a:extLst>
          </p:cNvPr>
          <p:cNvSpPr>
            <a:spLocks noGrp="1"/>
          </p:cNvSpPr>
          <p:nvPr>
            <p:ph type="title"/>
          </p:nvPr>
        </p:nvSpPr>
        <p:spPr/>
        <p:txBody>
          <a:bodyPr/>
          <a:lstStyle/>
          <a:p>
            <a:pPr algn="ctr"/>
            <a:r>
              <a:rPr lang="en-US" dirty="0"/>
              <a:t>HEO Employee benefits</a:t>
            </a:r>
            <a:br>
              <a:rPr lang="en-US" dirty="0"/>
            </a:br>
            <a:r>
              <a:rPr lang="en-US"/>
              <a:t>Hunter contacts</a:t>
            </a:r>
            <a:endParaRPr lang="en-US" dirty="0"/>
          </a:p>
        </p:txBody>
      </p:sp>
      <p:sp>
        <p:nvSpPr>
          <p:cNvPr id="3" name="Content Placeholder 2">
            <a:extLst>
              <a:ext uri="{FF2B5EF4-FFF2-40B4-BE49-F238E27FC236}">
                <a16:creationId xmlns:a16="http://schemas.microsoft.com/office/drawing/2014/main" id="{6598B954-6AD9-407B-85D7-F97367039B2D}"/>
              </a:ext>
            </a:extLst>
          </p:cNvPr>
          <p:cNvSpPr>
            <a:spLocks noGrp="1"/>
          </p:cNvSpPr>
          <p:nvPr>
            <p:ph idx="1"/>
          </p:nvPr>
        </p:nvSpPr>
        <p:spPr/>
        <p:txBody>
          <a:bodyPr/>
          <a:lstStyle/>
          <a:p>
            <a:r>
              <a:rPr lang="en-US" dirty="0"/>
              <a:t>Valerie Kelly  </a:t>
            </a:r>
            <a:r>
              <a:rPr lang="en-US" dirty="0">
                <a:hlinkClick r:id="rId2"/>
              </a:rPr>
              <a:t>Vkelly@Hunter.cuny.edu</a:t>
            </a:r>
            <a:endParaRPr lang="en-US" dirty="0"/>
          </a:p>
          <a:p>
            <a:r>
              <a:rPr lang="en-US" dirty="0"/>
              <a:t>Sheverlee Campbell-Chin </a:t>
            </a:r>
            <a:r>
              <a:rPr lang="en-US" dirty="0">
                <a:hlinkClick r:id="rId3"/>
              </a:rPr>
              <a:t>hcampbel@Hunter.cuny.edu</a:t>
            </a:r>
            <a:endParaRPr lang="en-US" dirty="0"/>
          </a:p>
          <a:p>
            <a:r>
              <a:rPr lang="en-US" dirty="0"/>
              <a:t>Jacqueline Thomas  </a:t>
            </a:r>
            <a:r>
              <a:rPr lang="en-US" dirty="0">
                <a:hlinkClick r:id="rId4"/>
              </a:rPr>
              <a:t>Jthomas@Hunter.cuny.edu</a:t>
            </a:r>
            <a:endParaRPr lang="en-US" dirty="0"/>
          </a:p>
          <a:p>
            <a:r>
              <a:rPr lang="en-US" dirty="0"/>
              <a:t>Adrian Wyatt  </a:t>
            </a:r>
            <a:r>
              <a:rPr lang="en-US" dirty="0">
                <a:hlinkClick r:id="rId5"/>
              </a:rPr>
              <a:t>aw2948@Hunter.cuny.edu</a:t>
            </a:r>
            <a:endParaRPr lang="en-US" dirty="0"/>
          </a:p>
          <a:p>
            <a:r>
              <a:rPr lang="en-US" dirty="0"/>
              <a:t>Debra Berger  </a:t>
            </a:r>
            <a:r>
              <a:rPr lang="en-US" dirty="0">
                <a:hlinkClick r:id="rId6"/>
              </a:rPr>
              <a:t>dbe0005@Hunter.cuny.edu</a:t>
            </a:r>
            <a:endParaRPr lang="en-US" dirty="0"/>
          </a:p>
          <a:p>
            <a:r>
              <a:rPr lang="en-US" dirty="0"/>
              <a:t>Madonna Ward Mohammed  </a:t>
            </a:r>
            <a:r>
              <a:rPr lang="en-US" dirty="0">
                <a:hlinkClick r:id="rId7"/>
              </a:rPr>
              <a:t>mw3517@Hunter.cuny.edu</a:t>
            </a:r>
            <a:endParaRPr lang="en-US" dirty="0"/>
          </a:p>
          <a:p>
            <a:endParaRPr lang="en-US" dirty="0"/>
          </a:p>
          <a:p>
            <a:endParaRPr lang="en-US" dirty="0"/>
          </a:p>
        </p:txBody>
      </p:sp>
    </p:spTree>
    <p:extLst>
      <p:ext uri="{BB962C8B-B14F-4D97-AF65-F5344CB8AC3E}">
        <p14:creationId xmlns:p14="http://schemas.microsoft.com/office/powerpoint/2010/main" val="1663370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3A2F5-9169-4051-BB80-70984529FDD1}"/>
              </a:ext>
            </a:extLst>
          </p:cNvPr>
          <p:cNvSpPr>
            <a:spLocks noGrp="1"/>
          </p:cNvSpPr>
          <p:nvPr>
            <p:ph type="title"/>
          </p:nvPr>
        </p:nvSpPr>
        <p:spPr/>
        <p:txBody>
          <a:bodyPr/>
          <a:lstStyle/>
          <a:p>
            <a:r>
              <a:rPr lang="en-US" dirty="0"/>
              <a:t>HEO EMPLOYEE BENEFITS</a:t>
            </a:r>
            <a:br>
              <a:rPr lang="en-US" dirty="0"/>
            </a:br>
            <a:r>
              <a:rPr lang="en-US" dirty="0"/>
              <a:t>HEALTH AND PENSION CONT.</a:t>
            </a:r>
          </a:p>
        </p:txBody>
      </p:sp>
      <p:sp>
        <p:nvSpPr>
          <p:cNvPr id="3" name="Content Placeholder 2">
            <a:extLst>
              <a:ext uri="{FF2B5EF4-FFF2-40B4-BE49-F238E27FC236}">
                <a16:creationId xmlns:a16="http://schemas.microsoft.com/office/drawing/2014/main" id="{A957AC72-BC36-493D-84FF-A9FA82822CAB}"/>
              </a:ext>
            </a:extLst>
          </p:cNvPr>
          <p:cNvSpPr>
            <a:spLocks noGrp="1"/>
          </p:cNvSpPr>
          <p:nvPr>
            <p:ph idx="1"/>
          </p:nvPr>
        </p:nvSpPr>
        <p:spPr/>
        <p:txBody>
          <a:bodyPr/>
          <a:lstStyle/>
          <a:p>
            <a:r>
              <a:rPr lang="en-US" dirty="0"/>
              <a:t>NYCERS  -- Defined Benefit Pension Program</a:t>
            </a:r>
          </a:p>
          <a:p>
            <a:pPr lvl="1"/>
            <a:r>
              <a:rPr lang="en-US" dirty="0"/>
              <a:t>Future retiree income is based on a formula.  </a:t>
            </a:r>
            <a:r>
              <a:rPr lang="en-US" dirty="0">
                <a:hlinkClick r:id="rId2"/>
              </a:rPr>
              <a:t>www.nycers.org</a:t>
            </a:r>
            <a:endParaRPr lang="en-US" dirty="0"/>
          </a:p>
          <a:p>
            <a:r>
              <a:rPr lang="en-US" dirty="0"/>
              <a:t>NYC TRS</a:t>
            </a:r>
          </a:p>
          <a:p>
            <a:pPr lvl="1"/>
            <a:r>
              <a:rPr lang="en-US" dirty="0"/>
              <a:t>Future retiree income is based on a formula  </a:t>
            </a:r>
            <a:r>
              <a:rPr lang="en-US" dirty="0">
                <a:hlinkClick r:id="rId3"/>
              </a:rPr>
              <a:t>https://trsnyc.org/memberportal/login</a:t>
            </a:r>
            <a:endParaRPr lang="en-US" dirty="0"/>
          </a:p>
          <a:p>
            <a:r>
              <a:rPr lang="en-US" dirty="0"/>
              <a:t>TIAA</a:t>
            </a:r>
          </a:p>
          <a:p>
            <a:pPr lvl="1"/>
            <a:r>
              <a:rPr lang="en-US" dirty="0"/>
              <a:t>Future retiree income is based on how your money grew in the market.  </a:t>
            </a:r>
            <a:r>
              <a:rPr lang="en-US" dirty="0">
                <a:hlinkClick r:id="rId4"/>
              </a:rPr>
              <a:t>https://www.tiaa.org/public/land/cunysystem</a:t>
            </a:r>
            <a:r>
              <a:rPr lang="en-US" dirty="0"/>
              <a:t>  </a:t>
            </a:r>
          </a:p>
          <a:p>
            <a:pPr lvl="1"/>
            <a:endParaRPr lang="en-US" dirty="0"/>
          </a:p>
        </p:txBody>
      </p:sp>
    </p:spTree>
    <p:extLst>
      <p:ext uri="{BB962C8B-B14F-4D97-AF65-F5344CB8AC3E}">
        <p14:creationId xmlns:p14="http://schemas.microsoft.com/office/powerpoint/2010/main" val="1881049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6C99B-6536-47D9-A217-BE405B1D4D69}"/>
              </a:ext>
            </a:extLst>
          </p:cNvPr>
          <p:cNvSpPr>
            <a:spLocks noGrp="1"/>
          </p:cNvSpPr>
          <p:nvPr>
            <p:ph type="title"/>
          </p:nvPr>
        </p:nvSpPr>
        <p:spPr/>
        <p:txBody>
          <a:bodyPr/>
          <a:lstStyle/>
          <a:p>
            <a:pPr algn="ctr"/>
            <a:r>
              <a:rPr lang="en-US" dirty="0" err="1"/>
              <a:t>Heo</a:t>
            </a:r>
            <a:r>
              <a:rPr lang="en-US" dirty="0"/>
              <a:t> employee benefits</a:t>
            </a:r>
            <a:br>
              <a:rPr lang="en-US" dirty="0"/>
            </a:br>
            <a:r>
              <a:rPr lang="en-US" dirty="0"/>
              <a:t>annual and sick leave </a:t>
            </a:r>
            <a:r>
              <a:rPr lang="en-US" dirty="0" err="1"/>
              <a:t>accrualS</a:t>
            </a:r>
            <a:endParaRPr lang="en-US" dirty="0"/>
          </a:p>
        </p:txBody>
      </p:sp>
      <p:sp>
        <p:nvSpPr>
          <p:cNvPr id="3" name="Content Placeholder 2">
            <a:extLst>
              <a:ext uri="{FF2B5EF4-FFF2-40B4-BE49-F238E27FC236}">
                <a16:creationId xmlns:a16="http://schemas.microsoft.com/office/drawing/2014/main" id="{452B4B84-302B-4AC6-946B-E21DDD4D555F}"/>
              </a:ext>
            </a:extLst>
          </p:cNvPr>
          <p:cNvSpPr>
            <a:spLocks noGrp="1"/>
          </p:cNvSpPr>
          <p:nvPr>
            <p:ph idx="1"/>
          </p:nvPr>
        </p:nvSpPr>
        <p:spPr/>
        <p:txBody>
          <a:bodyPr>
            <a:normAutofit lnSpcReduction="10000"/>
          </a:bodyPr>
          <a:lstStyle/>
          <a:p>
            <a:r>
              <a:rPr lang="en-US" dirty="0"/>
              <a:t>ANNUAL LEAVE ACCRUALS</a:t>
            </a:r>
          </a:p>
          <a:p>
            <a:pPr lvl="1"/>
            <a:r>
              <a:rPr lang="en-US" dirty="0"/>
              <a:t>EXEMPT AND NON-EXEMPT CLASSIFICATION</a:t>
            </a:r>
          </a:p>
          <a:p>
            <a:pPr lvl="2"/>
            <a:r>
              <a:rPr lang="en-US" dirty="0"/>
              <a:t>Exempt (HEO and HEA)   Non-Exempt (</a:t>
            </a:r>
            <a:r>
              <a:rPr lang="en-US" dirty="0" err="1"/>
              <a:t>aHEO</a:t>
            </a:r>
            <a:r>
              <a:rPr lang="en-US" dirty="0"/>
              <a:t> and some </a:t>
            </a:r>
            <a:r>
              <a:rPr lang="en-US" dirty="0" err="1"/>
              <a:t>HEa</a:t>
            </a:r>
            <a:r>
              <a:rPr lang="en-US" dirty="0"/>
              <a:t>)</a:t>
            </a:r>
          </a:p>
          <a:p>
            <a:pPr lvl="1"/>
            <a:r>
              <a:rPr lang="en-US" dirty="0"/>
              <a:t>45 DAY AND 50 DAY MAXIMUM ALLOWANCE</a:t>
            </a:r>
          </a:p>
          <a:p>
            <a:pPr lvl="2"/>
            <a:r>
              <a:rPr lang="en-US" dirty="0"/>
              <a:t>Non-Exempt maximum of 45 days</a:t>
            </a:r>
          </a:p>
          <a:p>
            <a:pPr lvl="2"/>
            <a:r>
              <a:rPr lang="en-US" dirty="0"/>
              <a:t>Exempt HEA and HEO maximum of 50 days</a:t>
            </a:r>
          </a:p>
          <a:p>
            <a:r>
              <a:rPr lang="en-US" dirty="0"/>
              <a:t>SICK LEAVE ACCRUALS</a:t>
            </a:r>
          </a:p>
          <a:p>
            <a:pPr lvl="1"/>
            <a:r>
              <a:rPr lang="en-US" dirty="0"/>
              <a:t>EXEMPT AND NON-EXEMPT</a:t>
            </a:r>
          </a:p>
          <a:p>
            <a:pPr lvl="1"/>
            <a:r>
              <a:rPr lang="en-US" dirty="0"/>
              <a:t>160 DAY MAXIMUM ALLOWANCE</a:t>
            </a:r>
          </a:p>
        </p:txBody>
      </p:sp>
    </p:spTree>
    <p:extLst>
      <p:ext uri="{BB962C8B-B14F-4D97-AF65-F5344CB8AC3E}">
        <p14:creationId xmlns:p14="http://schemas.microsoft.com/office/powerpoint/2010/main" val="3669952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BA119-32DE-42B0-835D-531A770B246C}"/>
              </a:ext>
            </a:extLst>
          </p:cNvPr>
          <p:cNvSpPr>
            <a:spLocks noGrp="1"/>
          </p:cNvSpPr>
          <p:nvPr>
            <p:ph type="title"/>
          </p:nvPr>
        </p:nvSpPr>
        <p:spPr/>
        <p:txBody>
          <a:bodyPr/>
          <a:lstStyle/>
          <a:p>
            <a:pPr algn="ctr"/>
            <a:r>
              <a:rPr lang="en-US" dirty="0" err="1"/>
              <a:t>Heo</a:t>
            </a:r>
            <a:r>
              <a:rPr lang="en-US" dirty="0"/>
              <a:t> employee benefits</a:t>
            </a:r>
            <a:br>
              <a:rPr lang="en-US" dirty="0"/>
            </a:br>
            <a:r>
              <a:rPr lang="en-US" dirty="0"/>
              <a:t>CUNY Holidays</a:t>
            </a:r>
          </a:p>
        </p:txBody>
      </p:sp>
      <p:sp>
        <p:nvSpPr>
          <p:cNvPr id="3" name="Content Placeholder 2">
            <a:extLst>
              <a:ext uri="{FF2B5EF4-FFF2-40B4-BE49-F238E27FC236}">
                <a16:creationId xmlns:a16="http://schemas.microsoft.com/office/drawing/2014/main" id="{9D0A6A9E-6280-4861-A9A2-B523C513E70B}"/>
              </a:ext>
            </a:extLst>
          </p:cNvPr>
          <p:cNvSpPr>
            <a:spLocks noGrp="1"/>
          </p:cNvSpPr>
          <p:nvPr>
            <p:ph idx="1"/>
          </p:nvPr>
        </p:nvSpPr>
        <p:spPr/>
        <p:txBody>
          <a:bodyPr>
            <a:normAutofit fontScale="70000" lnSpcReduction="20000"/>
          </a:bodyPr>
          <a:lstStyle/>
          <a:p>
            <a:r>
              <a:rPr lang="en-US" sz="1400" dirty="0"/>
              <a:t>Labor Day</a:t>
            </a:r>
          </a:p>
          <a:p>
            <a:r>
              <a:rPr lang="en-US" sz="1400" dirty="0"/>
              <a:t>Columbus Day</a:t>
            </a:r>
          </a:p>
          <a:p>
            <a:r>
              <a:rPr lang="en-US" sz="1400" dirty="0"/>
              <a:t>Thanksgiving Day &amp; the Day After Thanksgiving</a:t>
            </a:r>
          </a:p>
          <a:p>
            <a:r>
              <a:rPr lang="en-US" sz="1400" dirty="0"/>
              <a:t>Christmas Eve and Christmas Day</a:t>
            </a:r>
          </a:p>
          <a:p>
            <a:r>
              <a:rPr lang="en-US" sz="1400" dirty="0"/>
              <a:t>New Year Eve and New Years Day</a:t>
            </a:r>
          </a:p>
          <a:p>
            <a:r>
              <a:rPr lang="en-US" sz="1400" dirty="0"/>
              <a:t>Martin Luther King Day</a:t>
            </a:r>
          </a:p>
          <a:p>
            <a:r>
              <a:rPr lang="en-US" sz="1400" dirty="0"/>
              <a:t>Lincolns’ Birthday</a:t>
            </a:r>
          </a:p>
          <a:p>
            <a:r>
              <a:rPr lang="en-US" sz="1400" dirty="0"/>
              <a:t>Presidents’ Day</a:t>
            </a:r>
          </a:p>
          <a:p>
            <a:r>
              <a:rPr lang="en-US" sz="1400" dirty="0"/>
              <a:t>Memorial Day</a:t>
            </a:r>
          </a:p>
          <a:p>
            <a:r>
              <a:rPr lang="en-US" sz="1400" dirty="0"/>
              <a:t>Juneteenth Day</a:t>
            </a:r>
          </a:p>
          <a:p>
            <a:r>
              <a:rPr lang="en-US" sz="1400" dirty="0"/>
              <a:t>Independence Day</a:t>
            </a:r>
          </a:p>
          <a:p>
            <a:r>
              <a:rPr lang="en-US" sz="1400" dirty="0"/>
              <a:t>Unscheduled Holidays</a:t>
            </a:r>
          </a:p>
          <a:p>
            <a:endParaRPr lang="en-US" sz="1600" dirty="0"/>
          </a:p>
          <a:p>
            <a:endParaRPr lang="en-US" dirty="0"/>
          </a:p>
          <a:p>
            <a:endParaRPr lang="en-US" dirty="0"/>
          </a:p>
        </p:txBody>
      </p:sp>
    </p:spTree>
    <p:extLst>
      <p:ext uri="{BB962C8B-B14F-4D97-AF65-F5344CB8AC3E}">
        <p14:creationId xmlns:p14="http://schemas.microsoft.com/office/powerpoint/2010/main" val="281115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E3DC0-D427-4D49-A71A-2F7F85749157}"/>
              </a:ext>
            </a:extLst>
          </p:cNvPr>
          <p:cNvSpPr>
            <a:spLocks noGrp="1"/>
          </p:cNvSpPr>
          <p:nvPr>
            <p:ph type="title"/>
          </p:nvPr>
        </p:nvSpPr>
        <p:spPr/>
        <p:txBody>
          <a:bodyPr/>
          <a:lstStyle/>
          <a:p>
            <a:pPr algn="ctr"/>
            <a:r>
              <a:rPr lang="en-US" dirty="0"/>
              <a:t>HEO EMPLOYEE BENEFITS</a:t>
            </a:r>
            <a:br>
              <a:rPr lang="en-US" dirty="0"/>
            </a:br>
            <a:r>
              <a:rPr lang="en-US" dirty="0"/>
              <a:t>Leave programs</a:t>
            </a:r>
          </a:p>
        </p:txBody>
      </p:sp>
      <p:sp>
        <p:nvSpPr>
          <p:cNvPr id="3" name="Content Placeholder 2">
            <a:extLst>
              <a:ext uri="{FF2B5EF4-FFF2-40B4-BE49-F238E27FC236}">
                <a16:creationId xmlns:a16="http://schemas.microsoft.com/office/drawing/2014/main" id="{E3A85835-57EF-4A77-A05A-56E1682ADBC3}"/>
              </a:ext>
            </a:extLst>
          </p:cNvPr>
          <p:cNvSpPr>
            <a:spLocks noGrp="1"/>
          </p:cNvSpPr>
          <p:nvPr>
            <p:ph idx="1"/>
          </p:nvPr>
        </p:nvSpPr>
        <p:spPr/>
        <p:txBody>
          <a:bodyPr/>
          <a:lstStyle/>
          <a:p>
            <a:r>
              <a:rPr lang="en-US" dirty="0"/>
              <a:t>FMLA  -  Must work 1250 hrs. within 12 month period  (for the employee or family member).</a:t>
            </a:r>
          </a:p>
          <a:p>
            <a:r>
              <a:rPr lang="en-US" dirty="0"/>
              <a:t>PAID PARENTAL LEAVE - (Must work 12 months for eligibility – to care for a newborn)</a:t>
            </a:r>
          </a:p>
          <a:p>
            <a:r>
              <a:rPr lang="en-US" dirty="0"/>
              <a:t>PAID FAMILY LEAVE – work 26 weeks of consecutive employment for eligibility  (for family member.  Cannot be used for the employee)</a:t>
            </a:r>
          </a:p>
          <a:p>
            <a:r>
              <a:rPr lang="en-US" dirty="0"/>
              <a:t>JURY DUTY – If you serve during your regular work schedule, you remain in pay status</a:t>
            </a:r>
          </a:p>
        </p:txBody>
      </p:sp>
    </p:spTree>
    <p:extLst>
      <p:ext uri="{BB962C8B-B14F-4D97-AF65-F5344CB8AC3E}">
        <p14:creationId xmlns:p14="http://schemas.microsoft.com/office/powerpoint/2010/main" val="590699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D09E7C-1C15-4413-BC16-FF3901693EEF}"/>
              </a:ext>
            </a:extLst>
          </p:cNvPr>
          <p:cNvSpPr>
            <a:spLocks noGrp="1"/>
          </p:cNvSpPr>
          <p:nvPr>
            <p:ph type="title"/>
          </p:nvPr>
        </p:nvSpPr>
        <p:spPr/>
        <p:txBody>
          <a:bodyPr/>
          <a:lstStyle/>
          <a:p>
            <a:pPr algn="ctr"/>
            <a:r>
              <a:rPr lang="en-US" dirty="0"/>
              <a:t>HEO EMPLOYEE BENEFITS</a:t>
            </a:r>
            <a:br>
              <a:rPr lang="en-US" dirty="0"/>
            </a:br>
            <a:r>
              <a:rPr lang="en-US" dirty="0"/>
              <a:t>educational opportunities &amp;TRAINING</a:t>
            </a:r>
          </a:p>
        </p:txBody>
      </p:sp>
      <p:sp>
        <p:nvSpPr>
          <p:cNvPr id="3" name="Content Placeholder 2">
            <a:extLst>
              <a:ext uri="{FF2B5EF4-FFF2-40B4-BE49-F238E27FC236}">
                <a16:creationId xmlns:a16="http://schemas.microsoft.com/office/drawing/2014/main" id="{7AD6137F-E09D-41AC-A398-6131644FA963}"/>
              </a:ext>
            </a:extLst>
          </p:cNvPr>
          <p:cNvSpPr>
            <a:spLocks noGrp="1"/>
          </p:cNvSpPr>
          <p:nvPr>
            <p:ph idx="1"/>
          </p:nvPr>
        </p:nvSpPr>
        <p:spPr/>
        <p:txBody>
          <a:bodyPr>
            <a:normAutofit lnSpcReduction="10000"/>
          </a:bodyPr>
          <a:lstStyle/>
          <a:p>
            <a:r>
              <a:rPr lang="en-US" dirty="0"/>
              <a:t>PROFESSIONAL DEVELOPMENT &amp; LEARNING: </a:t>
            </a:r>
            <a:r>
              <a:rPr lang="en-US" dirty="0">
                <a:hlinkClick r:id="rId2"/>
              </a:rPr>
              <a:t>UNIVERSITY.TRAINING@CUNY.EDU</a:t>
            </a:r>
            <a:r>
              <a:rPr lang="en-US" dirty="0"/>
              <a:t>.</a:t>
            </a:r>
          </a:p>
          <a:p>
            <a:r>
              <a:rPr lang="en-US" dirty="0"/>
              <a:t>Before registering for any professional development courses, staff must received approval from their supervisor before submitting their registration form.  Please note:  If approved and you cannot attend the class, you must notify CUNY within 10 business days before the course begins.</a:t>
            </a:r>
          </a:p>
          <a:p>
            <a:pPr lvl="1"/>
            <a:r>
              <a:rPr lang="en-US" dirty="0">
                <a:hlinkClick r:id="rId3"/>
              </a:rPr>
              <a:t>https://www/cuny.edu/wp-content/uploads/sites/4/media-assets/Spring-2024-PDL-Course-Offerings.pdf (cuny.edu)</a:t>
            </a:r>
            <a:endParaRPr lang="en-US" dirty="0"/>
          </a:p>
          <a:p>
            <a:pPr lvl="1"/>
            <a:r>
              <a:rPr lang="en-US" dirty="0">
                <a:hlinkClick r:id="rId4"/>
              </a:rPr>
              <a:t>https://www.nyc.gov/assets/dcas/downloads/pdf/employment/ctc_courseofferings.pdf</a:t>
            </a:r>
            <a:endParaRPr lang="en-US" dirty="0"/>
          </a:p>
        </p:txBody>
      </p:sp>
    </p:spTree>
    <p:extLst>
      <p:ext uri="{BB962C8B-B14F-4D97-AF65-F5344CB8AC3E}">
        <p14:creationId xmlns:p14="http://schemas.microsoft.com/office/powerpoint/2010/main" val="4099663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BC140-9D32-40DF-8DFF-A82E810B4727}"/>
              </a:ext>
            </a:extLst>
          </p:cNvPr>
          <p:cNvSpPr>
            <a:spLocks noGrp="1"/>
          </p:cNvSpPr>
          <p:nvPr>
            <p:ph type="title"/>
          </p:nvPr>
        </p:nvSpPr>
        <p:spPr/>
        <p:txBody>
          <a:bodyPr/>
          <a:lstStyle/>
          <a:p>
            <a:r>
              <a:rPr lang="en-US" dirty="0" err="1"/>
              <a:t>Heo</a:t>
            </a:r>
            <a:r>
              <a:rPr lang="en-US" dirty="0"/>
              <a:t> employee benefits</a:t>
            </a:r>
            <a:br>
              <a:rPr lang="en-US" dirty="0"/>
            </a:br>
            <a:r>
              <a:rPr lang="en-US" dirty="0"/>
              <a:t>educational </a:t>
            </a:r>
            <a:r>
              <a:rPr lang="en-US" dirty="0" err="1"/>
              <a:t>opportunites</a:t>
            </a:r>
            <a:r>
              <a:rPr lang="en-US" dirty="0"/>
              <a:t> and Training</a:t>
            </a:r>
          </a:p>
        </p:txBody>
      </p:sp>
      <p:sp>
        <p:nvSpPr>
          <p:cNvPr id="3" name="Content Placeholder 2">
            <a:extLst>
              <a:ext uri="{FF2B5EF4-FFF2-40B4-BE49-F238E27FC236}">
                <a16:creationId xmlns:a16="http://schemas.microsoft.com/office/drawing/2014/main" id="{31796C94-6475-4FA5-AD2D-7567BC52AEE7}"/>
              </a:ext>
            </a:extLst>
          </p:cNvPr>
          <p:cNvSpPr>
            <a:spLocks noGrp="1"/>
          </p:cNvSpPr>
          <p:nvPr>
            <p:ph idx="1"/>
          </p:nvPr>
        </p:nvSpPr>
        <p:spPr/>
        <p:txBody>
          <a:bodyPr/>
          <a:lstStyle/>
          <a:p>
            <a:r>
              <a:rPr lang="en-US" dirty="0"/>
              <a:t>Employee Fee Tuition Waiver</a:t>
            </a:r>
          </a:p>
          <a:p>
            <a:r>
              <a:rPr lang="en-US" dirty="0"/>
              <a:t>To obtain the CUNY Employee Tuition Fee Waiver (Form OFSR 305) please visit the following links:</a:t>
            </a:r>
          </a:p>
          <a:p>
            <a:r>
              <a:rPr lang="en-US" dirty="0">
                <a:hlinkClick r:id="rId2"/>
              </a:rPr>
              <a:t>https://ww3.hunter.cuny.edy/hr/view.php?id=16602</a:t>
            </a:r>
            <a:endParaRPr lang="en-US" dirty="0"/>
          </a:p>
          <a:p>
            <a:r>
              <a:rPr lang="en-US" dirty="0">
                <a:hlinkClick r:id="rId3"/>
              </a:rPr>
              <a:t>https://www.hunter.cuny.edu/hr/repository/benefits/CUNY%20Employee%20Waiver%20-%202020.pdf</a:t>
            </a:r>
            <a:endParaRPr lang="en-US" dirty="0"/>
          </a:p>
          <a:p>
            <a:endParaRPr lang="en-US" dirty="0"/>
          </a:p>
        </p:txBody>
      </p:sp>
    </p:spTree>
    <p:extLst>
      <p:ext uri="{BB962C8B-B14F-4D97-AF65-F5344CB8AC3E}">
        <p14:creationId xmlns:p14="http://schemas.microsoft.com/office/powerpoint/2010/main" val="3220426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30002-6C77-4F0F-AAC5-C95FD20A7DB4}"/>
              </a:ext>
            </a:extLst>
          </p:cNvPr>
          <p:cNvSpPr>
            <a:spLocks noGrp="1"/>
          </p:cNvSpPr>
          <p:nvPr>
            <p:ph type="title"/>
          </p:nvPr>
        </p:nvSpPr>
        <p:spPr/>
        <p:txBody>
          <a:bodyPr/>
          <a:lstStyle/>
          <a:p>
            <a:pPr algn="ctr"/>
            <a:r>
              <a:rPr lang="en-US" dirty="0" err="1"/>
              <a:t>Heo</a:t>
            </a:r>
            <a:r>
              <a:rPr lang="en-US" dirty="0"/>
              <a:t> employee benefits</a:t>
            </a:r>
            <a:br>
              <a:rPr lang="en-US" dirty="0"/>
            </a:br>
            <a:r>
              <a:rPr lang="en-US" dirty="0"/>
              <a:t>education opportunities &amp; training Cont.</a:t>
            </a:r>
          </a:p>
        </p:txBody>
      </p:sp>
      <p:sp>
        <p:nvSpPr>
          <p:cNvPr id="3" name="Content Placeholder 2">
            <a:extLst>
              <a:ext uri="{FF2B5EF4-FFF2-40B4-BE49-F238E27FC236}">
                <a16:creationId xmlns:a16="http://schemas.microsoft.com/office/drawing/2014/main" id="{0DAE965E-11CE-454C-83B4-DAA199643EE5}"/>
              </a:ext>
            </a:extLst>
          </p:cNvPr>
          <p:cNvSpPr>
            <a:spLocks noGrp="1"/>
          </p:cNvSpPr>
          <p:nvPr>
            <p:ph idx="1"/>
          </p:nvPr>
        </p:nvSpPr>
        <p:spPr/>
        <p:txBody>
          <a:bodyPr/>
          <a:lstStyle/>
          <a:p>
            <a:r>
              <a:rPr lang="en-US" dirty="0"/>
              <a:t>The Tuition Fee Wavier covers up to a maximum threshold of $5,250.00 per semester.</a:t>
            </a:r>
          </a:p>
          <a:p>
            <a:r>
              <a:rPr lang="en-US" dirty="0"/>
              <a:t>Tuition Fee Waivers are for degree bearing programs for Graduate and/or Undergraduate courses.</a:t>
            </a:r>
          </a:p>
          <a:p>
            <a:r>
              <a:rPr lang="en-US" dirty="0"/>
              <a:t>The Tuition Fee Waiver applies to CUNY only.</a:t>
            </a:r>
          </a:p>
          <a:p>
            <a:r>
              <a:rPr lang="en-US" dirty="0"/>
              <a:t>The Tuition Fee Waiver does not pay for student fees, books or fees for exams.</a:t>
            </a:r>
          </a:p>
        </p:txBody>
      </p:sp>
    </p:spTree>
    <p:extLst>
      <p:ext uri="{BB962C8B-B14F-4D97-AF65-F5344CB8AC3E}">
        <p14:creationId xmlns:p14="http://schemas.microsoft.com/office/powerpoint/2010/main" val="314466551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6756</TotalTime>
  <Words>2338</Words>
  <Application>Microsoft Office PowerPoint</Application>
  <PresentationFormat>Widescreen</PresentationFormat>
  <Paragraphs>566</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Gill Sans MT</vt:lpstr>
      <vt:lpstr>merriweather</vt:lpstr>
      <vt:lpstr>Symbol</vt:lpstr>
      <vt:lpstr>var(--h4_family)</vt:lpstr>
      <vt:lpstr>var(--h6_family)</vt:lpstr>
      <vt:lpstr>Gallery</vt:lpstr>
      <vt:lpstr>HEO Employee Benefits Health and pension</vt:lpstr>
      <vt:lpstr>Heo employee benefits Health and pension cont. </vt:lpstr>
      <vt:lpstr>HEO EMPLOYEE BENEFITS HEALTH AND PENSION CONT.</vt:lpstr>
      <vt:lpstr>Heo employee benefits annual and sick leave accrualS</vt:lpstr>
      <vt:lpstr>Heo employee benefits CUNY Holidays</vt:lpstr>
      <vt:lpstr>HEO EMPLOYEE BENEFITS Leave programs</vt:lpstr>
      <vt:lpstr>HEO EMPLOYEE BENEFITS educational opportunities &amp;TRAINING</vt:lpstr>
      <vt:lpstr>Heo employee benefits educational opportunites and Training</vt:lpstr>
      <vt:lpstr>Heo employee benefits education opportunities &amp; training Cont.</vt:lpstr>
      <vt:lpstr>Heo employee benefits education opportunities &amp; training cont.</vt:lpstr>
      <vt:lpstr>Heo EMPLOYEE BENEFITS education opportunities &amp; TRAINING CONT.</vt:lpstr>
      <vt:lpstr>HEO EMPLOYEE BENEFITS educational opportunities &amp;TRAINING CONT.</vt:lpstr>
      <vt:lpstr>HEO EMPLOYEE BENEFITS SALARY SCHEDULE</vt:lpstr>
      <vt:lpstr>Heo Employee benefits Salary Schedule -- HEO</vt:lpstr>
      <vt:lpstr>Heo employee enefits salary schedule – He associate</vt:lpstr>
      <vt:lpstr>Heo employee benefits salary schedule – He Assistant </vt:lpstr>
      <vt:lpstr>Heo employee benefit salary schedule – Assistant to heo</vt:lpstr>
      <vt:lpstr>Heo employee benefits schedule for notification of Reappointment and Non-Reappointment</vt:lpstr>
      <vt:lpstr>Heo employee benefits Appointments and Reappointments</vt:lpstr>
      <vt:lpstr>Heo employee benefits Retirement options</vt:lpstr>
      <vt:lpstr>Heo employee benefits Retirement options</vt:lpstr>
      <vt:lpstr>Heo employee benefits Additional resources</vt:lpstr>
      <vt:lpstr>HEO Employee benefits Hunter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HEO Title Benefits</dc:title>
  <dc:creator>Valerie Kelly</dc:creator>
  <cp:lastModifiedBy>Valerie Kelly</cp:lastModifiedBy>
  <cp:revision>45</cp:revision>
  <dcterms:created xsi:type="dcterms:W3CDTF">2024-04-12T18:34:27Z</dcterms:created>
  <dcterms:modified xsi:type="dcterms:W3CDTF">2024-05-08T19:22:31Z</dcterms:modified>
</cp:coreProperties>
</file>