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14"/>
  </p:notesMasterIdLst>
  <p:handoutMasterIdLst>
    <p:handoutMasterId r:id="rId15"/>
  </p:handoutMasterIdLst>
  <p:sldIdLst>
    <p:sldId id="256" r:id="rId3"/>
    <p:sldId id="257" r:id="rId4"/>
    <p:sldId id="258" r:id="rId5"/>
    <p:sldId id="270" r:id="rId6"/>
    <p:sldId id="260" r:id="rId7"/>
    <p:sldId id="261" r:id="rId8"/>
    <p:sldId id="271" r:id="rId9"/>
    <p:sldId id="275" r:id="rId10"/>
    <p:sldId id="273" r:id="rId11"/>
    <p:sldId id="274" r:id="rId12"/>
    <p:sldId id="276" r:id="rId1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94F1"/>
    <a:srgbClr val="04A6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8" autoAdjust="0"/>
    <p:restoredTop sz="85278" autoAdjust="0"/>
  </p:normalViewPr>
  <p:slideViewPr>
    <p:cSldViewPr>
      <p:cViewPr varScale="1">
        <p:scale>
          <a:sx n="60" d="100"/>
          <a:sy n="60" d="100"/>
        </p:scale>
        <p:origin x="444" y="78"/>
      </p:cViewPr>
      <p:guideLst>
        <p:guide pos="3839"/>
        <p:guide orient="horz" pos="2160"/>
      </p:guideLst>
    </p:cSldViewPr>
  </p:slideViewPr>
  <p:notesTextViewPr>
    <p:cViewPr>
      <p:scale>
        <a:sx n="1" d="1"/>
        <a:sy n="1" d="1"/>
      </p:scale>
      <p:origin x="0" y="0"/>
    </p:cViewPr>
  </p:notesTextViewPr>
  <p:notesViewPr>
    <p:cSldViewPr showGuides="1">
      <p:cViewPr varScale="1">
        <p:scale>
          <a:sx n="63" d="100"/>
          <a:sy n="63" d="100"/>
        </p:scale>
        <p:origin x="1986"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5/1/2016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5/1/2016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Dependent=</a:t>
            </a:r>
            <a:r>
              <a:rPr lang="en-US" baseline="0" dirty="0" smtClean="0"/>
              <a:t> ability to answer depends on mastery of the leaning outcome; shouldn’t be able to answer question without knowing the standard</a:t>
            </a:r>
          </a:p>
          <a:p>
            <a:r>
              <a:rPr lang="en-US" baseline="0" dirty="0" smtClean="0"/>
              <a:t>Exclusive= no other info not common to all test takers required for student to answer question</a:t>
            </a:r>
            <a:r>
              <a:rPr lang="en-US" baseline="0" dirty="0" smtClean="0">
                <a:sym typeface="Wingdings" panose="05000000000000000000" pitchFamily="2" charset="2"/>
              </a:rPr>
              <a:t> relates to only one standard</a:t>
            </a:r>
          </a:p>
          <a:p>
            <a:endParaRPr lang="en-US" baseline="0" dirty="0" smtClean="0">
              <a:sym typeface="Wingdings" panose="05000000000000000000" pitchFamily="2" charset="2"/>
            </a:endParaRPr>
          </a:p>
          <a:p>
            <a:r>
              <a:rPr lang="en-US" baseline="0" dirty="0" smtClean="0">
                <a:sym typeface="Wingdings" panose="05000000000000000000" pitchFamily="2" charset="2"/>
              </a:rPr>
              <a:t>Dependence and exclusivity are essential</a:t>
            </a:r>
          </a:p>
          <a:p>
            <a:r>
              <a:rPr lang="en-US" baseline="0" dirty="0" smtClean="0">
                <a:sym typeface="Wingdings" panose="05000000000000000000" pitchFamily="2" charset="2"/>
              </a:rPr>
              <a:t>Good test questions should have at least one misconception as an option, but is not required (optional)</a:t>
            </a:r>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5</a:t>
            </a:fld>
            <a:endParaRPr lang="en-US"/>
          </a:p>
        </p:txBody>
      </p:sp>
    </p:spTree>
    <p:extLst>
      <p:ext uri="{BB962C8B-B14F-4D97-AF65-F5344CB8AC3E}">
        <p14:creationId xmlns:p14="http://schemas.microsoft.com/office/powerpoint/2010/main" val="1261435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Focus</a:t>
            </a:r>
            <a:r>
              <a:rPr lang="en-US" dirty="0" smtClean="0">
                <a:sym typeface="Wingdings" panose="05000000000000000000" pitchFamily="2" charset="2"/>
              </a:rPr>
              <a:t> is focus of content obvious from the stem. If well written and focused, test</a:t>
            </a:r>
            <a:r>
              <a:rPr lang="en-US" baseline="0" dirty="0" smtClean="0">
                <a:sym typeface="Wingdings" panose="05000000000000000000" pitchFamily="2" charset="2"/>
              </a:rPr>
              <a:t> taker able to predict correct answer before reading options</a:t>
            </a:r>
          </a:p>
          <a:p>
            <a:r>
              <a:rPr lang="en-US" baseline="0" dirty="0" smtClean="0">
                <a:sym typeface="Wingdings" panose="05000000000000000000" pitchFamily="2" charset="2"/>
              </a:rPr>
              <a:t>Knowledge—describe, define, recognize, identify, select</a:t>
            </a:r>
          </a:p>
          <a:p>
            <a:r>
              <a:rPr lang="en-US" baseline="0" dirty="0" smtClean="0">
                <a:sym typeface="Wingdings" panose="05000000000000000000" pitchFamily="2" charset="2"/>
              </a:rPr>
              <a:t>Comprehension—illustrate, explain, predict, compare, summarize, distinguish</a:t>
            </a:r>
          </a:p>
          <a:p>
            <a:r>
              <a:rPr lang="en-US" baseline="0" dirty="0" smtClean="0">
                <a:sym typeface="Wingdings" panose="05000000000000000000" pitchFamily="2" charset="2"/>
              </a:rPr>
              <a:t>Analysis—classify, investigate, infer, differentiate, contrast, categorize, analyze</a:t>
            </a:r>
          </a:p>
          <a:p>
            <a:r>
              <a:rPr lang="en-US" baseline="0" dirty="0" smtClean="0">
                <a:sym typeface="Wingdings" panose="05000000000000000000" pitchFamily="2" charset="2"/>
              </a:rPr>
              <a:t>Synthesis- combine, plan, invent, hypothesize, organize, formulate, construct</a:t>
            </a:r>
          </a:p>
          <a:p>
            <a:r>
              <a:rPr lang="en-US" baseline="0" dirty="0" smtClean="0">
                <a:sym typeface="Wingdings" panose="05000000000000000000" pitchFamily="2" charset="2"/>
              </a:rPr>
              <a:t>Evaluation-assess, weigh, criticize, judge, solve, evaluate</a:t>
            </a:r>
          </a:p>
          <a:p>
            <a:endParaRPr lang="en-US" baseline="0" dirty="0" smtClean="0">
              <a:sym typeface="Wingdings" panose="05000000000000000000" pitchFamily="2" charset="2"/>
            </a:endParaRPr>
          </a:p>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6</a:t>
            </a:fld>
            <a:endParaRPr lang="en-US"/>
          </a:p>
        </p:txBody>
      </p:sp>
    </p:spTree>
    <p:extLst>
      <p:ext uri="{BB962C8B-B14F-4D97-AF65-F5344CB8AC3E}">
        <p14:creationId xmlns:p14="http://schemas.microsoft.com/office/powerpoint/2010/main" val="785737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Parallel in kind…all options are identical in the type of thing they describe.  Usually in classification</a:t>
            </a:r>
            <a:r>
              <a:rPr lang="en-US" baseline="0" dirty="0" smtClean="0"/>
              <a:t> when there are fewer categories than needed for the question.  Questions with “all of the above” or “none of the above” fit this type.  Avoid using these options which are not parallel to the other options.</a:t>
            </a:r>
          </a:p>
          <a:p>
            <a:r>
              <a:rPr lang="en-US" baseline="0" dirty="0" smtClean="0"/>
              <a:t>Complexity…usually a problem when the correct answer is more complex than the other answer options</a:t>
            </a:r>
          </a:p>
          <a:p>
            <a:r>
              <a:rPr lang="en-US" baseline="0" dirty="0" smtClean="0"/>
              <a:t>Unique… should not be just a restatement of other options</a:t>
            </a:r>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7</a:t>
            </a:fld>
            <a:endParaRPr lang="en-US"/>
          </a:p>
        </p:txBody>
      </p:sp>
    </p:spTree>
    <p:extLst>
      <p:ext uri="{BB962C8B-B14F-4D97-AF65-F5344CB8AC3E}">
        <p14:creationId xmlns:p14="http://schemas.microsoft.com/office/powerpoint/2010/main" val="2809455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grpSp>
        <p:nvGrpSpPr>
          <p:cNvPr id="256" name="line"/>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5/1/2016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Vertical Title 1"/>
          <p:cNvSpPr>
            <a:spLocks noGrp="1"/>
          </p:cNvSpPr>
          <p:nvPr>
            <p:ph type="title" orient="vert"/>
          </p:nvPr>
        </p:nvSpPr>
        <p:spPr>
          <a:xfrm>
            <a:off x="10361612" y="274639"/>
            <a:ext cx="1371600" cy="5901747"/>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5/1/2016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5/1/2016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smtClean="0"/>
              <a:t>Click to edit Master title style</a:t>
            </a:r>
            <a:endParaRPr/>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a:t>5/1/2016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9AFE8FB1-0A7A-443E-AAF7-31D4FA1AA312}" type="datetimeFigureOut">
              <a:rPr lang="en-US"/>
              <a:t>5/1/2016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9AFE8FB1-0A7A-443E-AAF7-31D4FA1AA312}" type="datetimeFigureOut">
              <a:rPr lang="en-US"/>
              <a:t>5/1/2016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AFE8FB1-0A7A-443E-AAF7-31D4FA1AA312}" type="datetimeFigureOut">
              <a:rPr lang="en-US"/>
              <a:t>5/1/2016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a:t>5/1/2016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a:t>5/1/2016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a:t>5/1/2016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9AFE8FB1-0A7A-443E-AAF7-31D4FA1AA312}" type="datetimeFigureOut">
              <a:rPr lang="en-US"/>
              <a:pPr/>
              <a:t>5/1/2016</a:t>
            </a:fld>
            <a:endParaRPr/>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25BA54BD-C84D-46CE-8B72-31BFB26ABA43}" type="slidenum">
              <a:rPr/>
              <a:pPr/>
              <a:t>‹#›</a:t>
            </a:fld>
            <a:endParaRPr/>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8012" y="2057400"/>
            <a:ext cx="10972800" cy="2667000"/>
          </a:xfrm>
        </p:spPr>
        <p:txBody>
          <a:bodyPr/>
          <a:lstStyle/>
          <a:p>
            <a:r>
              <a:rPr lang="en-US" sz="4400" dirty="0"/>
              <a:t>Writing Better Multiple Choice Questions Using a Test Item Checklist</a:t>
            </a:r>
          </a:p>
        </p:txBody>
      </p:sp>
      <p:sp>
        <p:nvSpPr>
          <p:cNvPr id="3" name="Subtitle 2"/>
          <p:cNvSpPr>
            <a:spLocks noGrp="1"/>
          </p:cNvSpPr>
          <p:nvPr>
            <p:ph type="subTitle" idx="1"/>
          </p:nvPr>
        </p:nvSpPr>
        <p:spPr/>
        <p:txBody>
          <a:bodyPr>
            <a:normAutofit lnSpcReduction="10000"/>
          </a:bodyPr>
          <a:lstStyle/>
          <a:p>
            <a:r>
              <a:rPr lang="en-US" dirty="0" smtClean="0"/>
              <a:t>By:  Kirsten Grant, PhD</a:t>
            </a:r>
          </a:p>
          <a:p>
            <a:r>
              <a:rPr lang="en-US" dirty="0" smtClean="0"/>
              <a:t>Chemistry Department</a:t>
            </a:r>
          </a:p>
          <a:p>
            <a:r>
              <a:rPr lang="en-US" dirty="0" smtClean="0"/>
              <a:t>Assessment Day, Hunter College April 20, 2016</a:t>
            </a:r>
            <a:endParaRPr lang="en-US" dirty="0"/>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56" y="-247609"/>
            <a:ext cx="11022656" cy="1020762"/>
          </a:xfrm>
        </p:spPr>
        <p:txBody>
          <a:bodyPr>
            <a:normAutofit/>
          </a:bodyPr>
          <a:lstStyle/>
          <a:p>
            <a:r>
              <a:rPr lang="en-US" sz="4000" dirty="0" smtClean="0"/>
              <a:t>Example…Poor Options and Graphics</a:t>
            </a:r>
            <a:endParaRPr lang="en-US" sz="4000" dirty="0"/>
          </a:p>
        </p:txBody>
      </p:sp>
      <p:sp>
        <p:nvSpPr>
          <p:cNvPr id="3" name="Text Placeholder 2"/>
          <p:cNvSpPr>
            <a:spLocks noGrp="1"/>
          </p:cNvSpPr>
          <p:nvPr>
            <p:ph type="body" idx="1"/>
          </p:nvPr>
        </p:nvSpPr>
        <p:spPr>
          <a:xfrm>
            <a:off x="489572" y="685800"/>
            <a:ext cx="11215984" cy="762000"/>
          </a:xfrm>
        </p:spPr>
        <p:txBody>
          <a:bodyPr>
            <a:noAutofit/>
          </a:bodyPr>
          <a:lstStyle/>
          <a:p>
            <a:r>
              <a:rPr lang="en-US" sz="2800" dirty="0" smtClean="0">
                <a:solidFill>
                  <a:srgbClr val="92D050"/>
                </a:solidFill>
              </a:rPr>
              <a:t>Learning Outcome:  Student should be able to determine the properties of exothermic and endothermic reactions</a:t>
            </a:r>
            <a:endParaRPr lang="en-US" sz="2800" dirty="0">
              <a:solidFill>
                <a:srgbClr val="92D050"/>
              </a:solidFill>
            </a:endParaRPr>
          </a:p>
        </p:txBody>
      </p:sp>
      <p:sp>
        <p:nvSpPr>
          <p:cNvPr id="4" name="Content Placeholder 3"/>
          <p:cNvSpPr>
            <a:spLocks noGrp="1"/>
          </p:cNvSpPr>
          <p:nvPr>
            <p:ph sz="half" idx="2"/>
          </p:nvPr>
        </p:nvSpPr>
        <p:spPr>
          <a:xfrm>
            <a:off x="479128" y="1752600"/>
            <a:ext cx="5615284" cy="4495800"/>
          </a:xfrm>
        </p:spPr>
        <p:txBody>
          <a:bodyPr>
            <a:noAutofit/>
          </a:bodyPr>
          <a:lstStyle/>
          <a:p>
            <a:pPr marL="0" lvl="0" indent="0" fontAlgn="base">
              <a:buNone/>
            </a:pPr>
            <a:r>
              <a:rPr lang="en-US" sz="2600" dirty="0"/>
              <a:t>If the reaction shown below is exothermic, the energy level of the reactants is__________.</a:t>
            </a:r>
          </a:p>
          <a:p>
            <a:pPr marL="0" indent="0">
              <a:buNone/>
            </a:pPr>
            <a:r>
              <a:rPr lang="en-US" sz="2600" dirty="0">
                <a:solidFill>
                  <a:srgbClr val="00B0F0"/>
                </a:solidFill>
              </a:rPr>
              <a:t>H</a:t>
            </a:r>
            <a:r>
              <a:rPr lang="en-US" sz="2600" baseline="-25000" dirty="0">
                <a:solidFill>
                  <a:srgbClr val="00B0F0"/>
                </a:solidFill>
              </a:rPr>
              <a:t>2</a:t>
            </a:r>
            <a:r>
              <a:rPr lang="en-US" sz="2600" dirty="0">
                <a:solidFill>
                  <a:srgbClr val="00B0F0"/>
                </a:solidFill>
              </a:rPr>
              <a:t>  +  O</a:t>
            </a:r>
            <a:r>
              <a:rPr lang="en-US" sz="2600" baseline="-25000" dirty="0">
                <a:solidFill>
                  <a:srgbClr val="00B0F0"/>
                </a:solidFill>
              </a:rPr>
              <a:t>2</a:t>
            </a:r>
            <a:r>
              <a:rPr lang="en-US" sz="2600" dirty="0">
                <a:solidFill>
                  <a:srgbClr val="00B0F0"/>
                </a:solidFill>
              </a:rPr>
              <a:t>  </a:t>
            </a:r>
            <a:r>
              <a:rPr lang="en-US" sz="2600" dirty="0">
                <a:solidFill>
                  <a:srgbClr val="00B0F0"/>
                </a:solidFill>
                <a:sym typeface="Wingdings" panose="05000000000000000000" pitchFamily="2" charset="2"/>
              </a:rPr>
              <a:t></a:t>
            </a:r>
            <a:r>
              <a:rPr lang="en-US" sz="2600" dirty="0">
                <a:solidFill>
                  <a:srgbClr val="00B0F0"/>
                </a:solidFill>
              </a:rPr>
              <a:t> 2H</a:t>
            </a:r>
            <a:r>
              <a:rPr lang="en-US" sz="2600" baseline="-25000" dirty="0">
                <a:solidFill>
                  <a:srgbClr val="00B0F0"/>
                </a:solidFill>
              </a:rPr>
              <a:t>2</a:t>
            </a:r>
            <a:r>
              <a:rPr lang="en-US" sz="2600" dirty="0">
                <a:solidFill>
                  <a:srgbClr val="00B0F0"/>
                </a:solidFill>
              </a:rPr>
              <a:t>O</a:t>
            </a:r>
          </a:p>
          <a:p>
            <a:pPr marL="457200" indent="-457200">
              <a:lnSpc>
                <a:spcPct val="100000"/>
              </a:lnSpc>
              <a:spcBef>
                <a:spcPts val="0"/>
              </a:spcBef>
              <a:buAutoNum type="alphaUcParenR"/>
            </a:pPr>
            <a:r>
              <a:rPr lang="en-US" sz="2600" dirty="0" smtClean="0"/>
              <a:t>lower </a:t>
            </a:r>
            <a:r>
              <a:rPr lang="en-US" sz="2600" dirty="0"/>
              <a:t>than that of the products </a:t>
            </a:r>
            <a:endParaRPr lang="en-US" sz="2600" dirty="0" smtClean="0"/>
          </a:p>
          <a:p>
            <a:pPr marL="512763" indent="-512763">
              <a:lnSpc>
                <a:spcPct val="100000"/>
              </a:lnSpc>
              <a:spcBef>
                <a:spcPts val="0"/>
              </a:spcBef>
              <a:buNone/>
            </a:pPr>
            <a:r>
              <a:rPr lang="en-US" sz="2600" dirty="0" smtClean="0"/>
              <a:t>B</a:t>
            </a:r>
            <a:r>
              <a:rPr lang="en-US" sz="2600" dirty="0"/>
              <a:t>) </a:t>
            </a:r>
            <a:r>
              <a:rPr lang="en-US" sz="2600" dirty="0" smtClean="0"/>
              <a:t> higher </a:t>
            </a:r>
            <a:r>
              <a:rPr lang="en-US" sz="2600" dirty="0"/>
              <a:t>than the activation energy of the reaction </a:t>
            </a:r>
          </a:p>
          <a:p>
            <a:pPr marL="0" indent="0">
              <a:lnSpc>
                <a:spcPct val="100000"/>
              </a:lnSpc>
              <a:spcBef>
                <a:spcPts val="0"/>
              </a:spcBef>
              <a:buNone/>
            </a:pPr>
            <a:r>
              <a:rPr lang="en-US" sz="2600" dirty="0"/>
              <a:t>C</a:t>
            </a:r>
            <a:r>
              <a:rPr lang="en-US" sz="2600" dirty="0" smtClean="0"/>
              <a:t>)  the </a:t>
            </a:r>
            <a:r>
              <a:rPr lang="en-US" sz="2600" dirty="0"/>
              <a:t>same as that of the products </a:t>
            </a:r>
          </a:p>
          <a:p>
            <a:pPr marL="0" indent="0">
              <a:lnSpc>
                <a:spcPct val="100000"/>
              </a:lnSpc>
              <a:spcBef>
                <a:spcPts val="0"/>
              </a:spcBef>
              <a:buNone/>
            </a:pPr>
            <a:r>
              <a:rPr lang="en-US" sz="2600" dirty="0">
                <a:solidFill>
                  <a:srgbClr val="FFC000"/>
                </a:solidFill>
              </a:rPr>
              <a:t>D</a:t>
            </a:r>
            <a:r>
              <a:rPr lang="en-US" sz="2600" dirty="0" smtClean="0">
                <a:solidFill>
                  <a:srgbClr val="FFC000"/>
                </a:solidFill>
              </a:rPr>
              <a:t>)  higher </a:t>
            </a:r>
            <a:r>
              <a:rPr lang="en-US" sz="2600" dirty="0">
                <a:solidFill>
                  <a:srgbClr val="FFC000"/>
                </a:solidFill>
              </a:rPr>
              <a:t>than that of the products</a:t>
            </a:r>
          </a:p>
          <a:p>
            <a:endParaRPr lang="en-US" sz="2600" dirty="0"/>
          </a:p>
        </p:txBody>
      </p:sp>
      <p:sp>
        <p:nvSpPr>
          <p:cNvPr id="5" name="Text Placeholder 4"/>
          <p:cNvSpPr>
            <a:spLocks noGrp="1"/>
          </p:cNvSpPr>
          <p:nvPr>
            <p:ph type="body" sz="quarter" idx="3"/>
          </p:nvPr>
        </p:nvSpPr>
        <p:spPr>
          <a:xfrm>
            <a:off x="6094412" y="5137484"/>
            <a:ext cx="4724400" cy="1066800"/>
          </a:xfrm>
        </p:spPr>
        <p:txBody>
          <a:bodyPr>
            <a:noAutofit/>
          </a:bodyPr>
          <a:lstStyle/>
          <a:p>
            <a:pPr marL="342900" indent="-342900">
              <a:buFont typeface="Arial" panose="020B0604020202020204" pitchFamily="34" charset="0"/>
              <a:buChar char="•"/>
            </a:pPr>
            <a:r>
              <a:rPr lang="en-US" dirty="0" smtClean="0">
                <a:solidFill>
                  <a:srgbClr val="00B0F0"/>
                </a:solidFill>
              </a:rPr>
              <a:t>Options not parallel in kind or length, and repeat verbiage</a:t>
            </a:r>
          </a:p>
          <a:p>
            <a:pPr marL="342900" indent="-342900">
              <a:buFont typeface="Arial" panose="020B0604020202020204" pitchFamily="34" charset="0"/>
              <a:buChar char="•"/>
            </a:pPr>
            <a:r>
              <a:rPr lang="en-US" dirty="0" smtClean="0">
                <a:solidFill>
                  <a:srgbClr val="00B0F0"/>
                </a:solidFill>
              </a:rPr>
              <a:t>Graphic is not necessary</a:t>
            </a:r>
            <a:endParaRPr lang="en-US" dirty="0">
              <a:solidFill>
                <a:srgbClr val="00B0F0"/>
              </a:solidFill>
            </a:endParaRPr>
          </a:p>
        </p:txBody>
      </p:sp>
      <p:sp>
        <p:nvSpPr>
          <p:cNvPr id="6" name="Content Placeholder 5"/>
          <p:cNvSpPr>
            <a:spLocks noGrp="1"/>
          </p:cNvSpPr>
          <p:nvPr>
            <p:ph sz="quarter" idx="4"/>
          </p:nvPr>
        </p:nvSpPr>
        <p:spPr>
          <a:xfrm>
            <a:off x="6756696" y="1752600"/>
            <a:ext cx="5128916" cy="4170947"/>
          </a:xfrm>
        </p:spPr>
        <p:txBody>
          <a:bodyPr>
            <a:noAutofit/>
          </a:bodyPr>
          <a:lstStyle/>
          <a:p>
            <a:pPr marL="0" lvl="0" indent="0" fontAlgn="base">
              <a:buNone/>
            </a:pPr>
            <a:r>
              <a:rPr lang="en-US" sz="2600" dirty="0"/>
              <a:t>If a</a:t>
            </a:r>
            <a:r>
              <a:rPr lang="en-US" sz="2600" dirty="0" smtClean="0"/>
              <a:t> </a:t>
            </a:r>
            <a:r>
              <a:rPr lang="en-US" sz="2600" dirty="0"/>
              <a:t>reaction </a:t>
            </a:r>
            <a:r>
              <a:rPr lang="en-US" sz="2600" dirty="0" smtClean="0"/>
              <a:t>is </a:t>
            </a:r>
            <a:r>
              <a:rPr lang="en-US" sz="2600" dirty="0"/>
              <a:t>exothermic, the energy level of the reactants is</a:t>
            </a:r>
            <a:r>
              <a:rPr lang="en-US" sz="2600" dirty="0" smtClean="0"/>
              <a:t>__________ the products.</a:t>
            </a:r>
            <a:endParaRPr lang="en-US" sz="2600" dirty="0"/>
          </a:p>
          <a:p>
            <a:pPr marL="0" indent="0">
              <a:buNone/>
            </a:pPr>
            <a:r>
              <a:rPr lang="en-US" sz="2600" dirty="0"/>
              <a:t> </a:t>
            </a:r>
            <a:r>
              <a:rPr lang="en-US" sz="2600" dirty="0" smtClean="0"/>
              <a:t>A</a:t>
            </a:r>
            <a:r>
              <a:rPr lang="en-US" sz="2600" dirty="0"/>
              <a:t>) lower </a:t>
            </a:r>
            <a:r>
              <a:rPr lang="en-US" sz="2600" dirty="0" smtClean="0"/>
              <a:t> than </a:t>
            </a:r>
          </a:p>
          <a:p>
            <a:pPr marL="0" indent="0">
              <a:buNone/>
            </a:pPr>
            <a:r>
              <a:rPr lang="en-US" sz="2600" dirty="0" smtClean="0"/>
              <a:t>B</a:t>
            </a:r>
            <a:r>
              <a:rPr lang="en-US" sz="2600" dirty="0" smtClean="0"/>
              <a:t>) </a:t>
            </a:r>
            <a:r>
              <a:rPr lang="en-US" sz="2600" dirty="0"/>
              <a:t>the same as </a:t>
            </a:r>
            <a:r>
              <a:rPr lang="en-US" sz="2600" dirty="0" smtClean="0"/>
              <a:t> </a:t>
            </a:r>
            <a:endParaRPr lang="en-US" sz="2600" dirty="0" smtClean="0"/>
          </a:p>
          <a:p>
            <a:pPr marL="0" indent="0">
              <a:buNone/>
            </a:pPr>
            <a:r>
              <a:rPr lang="en-US" sz="2600" dirty="0" smtClean="0">
                <a:solidFill>
                  <a:srgbClr val="FFC000"/>
                </a:solidFill>
              </a:rPr>
              <a:t>C</a:t>
            </a:r>
            <a:r>
              <a:rPr lang="en-US" sz="2600" dirty="0" smtClean="0">
                <a:solidFill>
                  <a:srgbClr val="FFC000"/>
                </a:solidFill>
              </a:rPr>
              <a:t>) </a:t>
            </a:r>
            <a:r>
              <a:rPr lang="en-US" sz="2600" dirty="0">
                <a:solidFill>
                  <a:srgbClr val="FFC000"/>
                </a:solidFill>
              </a:rPr>
              <a:t>higher than </a:t>
            </a:r>
          </a:p>
        </p:txBody>
      </p:sp>
    </p:spTree>
    <p:extLst>
      <p:ext uri="{BB962C8B-B14F-4D97-AF65-F5344CB8AC3E}">
        <p14:creationId xmlns:p14="http://schemas.microsoft.com/office/powerpoint/2010/main" val="2009157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30750" y="228600"/>
            <a:ext cx="9143998" cy="1020762"/>
          </a:xfrm>
        </p:spPr>
        <p:txBody>
          <a:bodyPr>
            <a:normAutofit/>
          </a:bodyPr>
          <a:lstStyle/>
          <a:p>
            <a:r>
              <a:rPr lang="en-US" sz="4000" dirty="0" smtClean="0"/>
              <a:t>References</a:t>
            </a:r>
            <a:endParaRPr lang="en-US" sz="4000" dirty="0"/>
          </a:p>
        </p:txBody>
      </p:sp>
      <p:sp>
        <p:nvSpPr>
          <p:cNvPr id="8" name="Content Placeholder 7"/>
          <p:cNvSpPr>
            <a:spLocks noGrp="1"/>
          </p:cNvSpPr>
          <p:nvPr>
            <p:ph idx="1"/>
          </p:nvPr>
        </p:nvSpPr>
        <p:spPr>
          <a:xfrm>
            <a:off x="760412" y="1905000"/>
            <a:ext cx="10439402" cy="4267200"/>
          </a:xfrm>
        </p:spPr>
        <p:txBody>
          <a:bodyPr>
            <a:normAutofit/>
          </a:bodyPr>
          <a:lstStyle/>
          <a:p>
            <a:pPr marL="0" indent="0">
              <a:buNone/>
            </a:pPr>
            <a:r>
              <a:rPr lang="en-US" sz="2800" dirty="0" smtClean="0"/>
              <a:t>Information for this presentation was adapted from the following session materials provide at the NSTA National Conference, Nashville 2016</a:t>
            </a:r>
          </a:p>
          <a:p>
            <a:pPr marL="914400" indent="-914400">
              <a:buNone/>
            </a:pPr>
            <a:r>
              <a:rPr lang="en-US" sz="2800" dirty="0" smtClean="0"/>
              <a:t>	“Assessment Writer’s Workshop”—by Accelerate Learning-</a:t>
            </a:r>
            <a:r>
              <a:rPr lang="en-US" sz="2800" dirty="0" err="1" smtClean="0"/>
              <a:t>STEMscopes</a:t>
            </a:r>
            <a:endParaRPr lang="en-US" sz="2800" dirty="0" smtClean="0"/>
          </a:p>
          <a:p>
            <a:pPr marL="0" indent="0">
              <a:buNone/>
            </a:pPr>
            <a:endParaRPr lang="en-US" sz="2800" dirty="0" smtClean="0"/>
          </a:p>
          <a:p>
            <a:pPr marL="0" indent="0">
              <a:buNone/>
            </a:pPr>
            <a:endParaRPr lang="en-US" sz="2800" dirty="0"/>
          </a:p>
        </p:txBody>
      </p:sp>
    </p:spTree>
    <p:extLst>
      <p:ext uri="{BB962C8B-B14F-4D97-AF65-F5344CB8AC3E}">
        <p14:creationId xmlns:p14="http://schemas.microsoft.com/office/powerpoint/2010/main" val="1486053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000" dirty="0" smtClean="0"/>
              <a:t>Outline</a:t>
            </a:r>
            <a:endParaRPr lang="en-US" sz="4000" dirty="0"/>
          </a:p>
        </p:txBody>
      </p:sp>
      <p:sp>
        <p:nvSpPr>
          <p:cNvPr id="14" name="Content Placeholder 13"/>
          <p:cNvSpPr>
            <a:spLocks noGrp="1"/>
          </p:cNvSpPr>
          <p:nvPr>
            <p:ph idx="1"/>
          </p:nvPr>
        </p:nvSpPr>
        <p:spPr/>
        <p:txBody>
          <a:bodyPr>
            <a:normAutofit/>
          </a:bodyPr>
          <a:lstStyle/>
          <a:p>
            <a:r>
              <a:rPr lang="en-US" sz="3600" dirty="0" smtClean="0"/>
              <a:t>What is the Test Item Checklist (TIC) and its purpose?</a:t>
            </a:r>
          </a:p>
          <a:p>
            <a:r>
              <a:rPr lang="en-US" sz="3600" dirty="0" smtClean="0"/>
              <a:t>What does the checklist assess?</a:t>
            </a:r>
          </a:p>
          <a:p>
            <a:pPr lvl="1"/>
            <a:r>
              <a:rPr lang="en-US" sz="3200" dirty="0" smtClean="0"/>
              <a:t>Test item criteria</a:t>
            </a:r>
            <a:endParaRPr lang="en-US" sz="3200" dirty="0"/>
          </a:p>
          <a:p>
            <a:r>
              <a:rPr lang="en-US" sz="3600" dirty="0" smtClean="0"/>
              <a:t>Examples of poor test questions and fixes</a:t>
            </a:r>
          </a:p>
          <a:p>
            <a:r>
              <a:rPr lang="en-US" sz="3600" dirty="0" smtClean="0"/>
              <a:t>References</a:t>
            </a:r>
            <a:endParaRPr lang="en-US" sz="3600" dirty="0"/>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19240" y="304800"/>
            <a:ext cx="9143998" cy="1020762"/>
          </a:xfrm>
        </p:spPr>
        <p:txBody>
          <a:bodyPr>
            <a:normAutofit fontScale="90000"/>
          </a:bodyPr>
          <a:lstStyle/>
          <a:p>
            <a:r>
              <a:rPr lang="en-US" sz="4000" dirty="0" smtClean="0"/>
              <a:t>Test Item Checklist (TIC): What is it and its purpose?</a:t>
            </a:r>
            <a:endParaRPr lang="en-US" sz="4000" dirty="0"/>
          </a:p>
        </p:txBody>
      </p:sp>
      <p:sp>
        <p:nvSpPr>
          <p:cNvPr id="5" name="Content Placeholder 4"/>
          <p:cNvSpPr>
            <a:spLocks noGrp="1"/>
          </p:cNvSpPr>
          <p:nvPr>
            <p:ph idx="1"/>
          </p:nvPr>
        </p:nvSpPr>
        <p:spPr>
          <a:xfrm>
            <a:off x="1553153" y="1676400"/>
            <a:ext cx="9144000" cy="4267200"/>
          </a:xfrm>
        </p:spPr>
        <p:txBody>
          <a:bodyPr>
            <a:normAutofit lnSpcReduction="10000"/>
          </a:bodyPr>
          <a:lstStyle/>
          <a:p>
            <a:r>
              <a:rPr lang="en-US" sz="3600" dirty="0">
                <a:solidFill>
                  <a:srgbClr val="FF0000"/>
                </a:solidFill>
              </a:rPr>
              <a:t>Provides a framework for test item evaluation</a:t>
            </a:r>
          </a:p>
          <a:p>
            <a:pPr lvl="2"/>
            <a:r>
              <a:rPr lang="en-US" sz="3000" dirty="0"/>
              <a:t>Criteria for making excellent test items</a:t>
            </a:r>
          </a:p>
          <a:p>
            <a:pPr lvl="2"/>
            <a:r>
              <a:rPr lang="en-US" sz="3000" b="1" i="1" dirty="0">
                <a:solidFill>
                  <a:schemeClr val="accent1">
                    <a:lumMod val="75000"/>
                  </a:schemeClr>
                </a:solidFill>
              </a:rPr>
              <a:t>Specific learning outcomes </a:t>
            </a:r>
            <a:r>
              <a:rPr lang="en-US" sz="3000" dirty="0"/>
              <a:t>provide the basis for developing great test items</a:t>
            </a:r>
          </a:p>
          <a:p>
            <a:pPr lvl="4"/>
            <a:r>
              <a:rPr lang="en-US" sz="2800" dirty="0"/>
              <a:t>Necessary for assessing quality of test item</a:t>
            </a:r>
          </a:p>
          <a:p>
            <a:r>
              <a:rPr lang="en-US" sz="3600" dirty="0" smtClean="0">
                <a:solidFill>
                  <a:srgbClr val="92D050"/>
                </a:solidFill>
              </a:rPr>
              <a:t>Specifically </a:t>
            </a:r>
            <a:r>
              <a:rPr lang="en-US" sz="3600" dirty="0">
                <a:solidFill>
                  <a:srgbClr val="92D050"/>
                </a:solidFill>
              </a:rPr>
              <a:t>designed for Multiple Choice Tests</a:t>
            </a:r>
          </a:p>
          <a:p>
            <a:pPr lvl="2"/>
            <a:r>
              <a:rPr lang="en-US" sz="3000" dirty="0"/>
              <a:t>not our favorite types of test questions, but may be the simplest way to assess student learning in large </a:t>
            </a:r>
            <a:r>
              <a:rPr lang="en-US" sz="3000" dirty="0" smtClean="0"/>
              <a:t>courses and are most popular</a:t>
            </a:r>
            <a:endParaRPr lang="en-US" sz="3000" dirty="0"/>
          </a:p>
        </p:txBody>
      </p:sp>
    </p:spTree>
    <p:extLst>
      <p:ext uri="{BB962C8B-B14F-4D97-AF65-F5344CB8AC3E}">
        <p14:creationId xmlns:p14="http://schemas.microsoft.com/office/powerpoint/2010/main" val="3847750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2" y="152400"/>
            <a:ext cx="9143998" cy="1020762"/>
          </a:xfrm>
        </p:spPr>
        <p:txBody>
          <a:bodyPr>
            <a:normAutofit/>
          </a:bodyPr>
          <a:lstStyle/>
          <a:p>
            <a:r>
              <a:rPr lang="en-US" sz="4000" dirty="0" smtClean="0"/>
              <a:t>What does the TIC assess?</a:t>
            </a:r>
            <a:endParaRPr lang="en-US" sz="4000" dirty="0"/>
          </a:p>
        </p:txBody>
      </p:sp>
      <p:sp>
        <p:nvSpPr>
          <p:cNvPr id="3" name="Content Placeholder 2"/>
          <p:cNvSpPr>
            <a:spLocks noGrp="1"/>
          </p:cNvSpPr>
          <p:nvPr>
            <p:ph idx="1"/>
          </p:nvPr>
        </p:nvSpPr>
        <p:spPr>
          <a:xfrm>
            <a:off x="455612" y="1447800"/>
            <a:ext cx="11582400" cy="4267200"/>
          </a:xfrm>
        </p:spPr>
        <p:txBody>
          <a:bodyPr>
            <a:noAutofit/>
          </a:bodyPr>
          <a:lstStyle/>
          <a:p>
            <a:r>
              <a:rPr lang="en-US" sz="2800" dirty="0" smtClean="0"/>
              <a:t>Always remember that each item should be assessing a specific </a:t>
            </a:r>
            <a:r>
              <a:rPr lang="en-US" sz="2800" b="1" i="1" dirty="0" smtClean="0">
                <a:solidFill>
                  <a:srgbClr val="00B0F0"/>
                </a:solidFill>
              </a:rPr>
              <a:t>learning outcome </a:t>
            </a:r>
          </a:p>
          <a:p>
            <a:pPr lvl="1"/>
            <a:r>
              <a:rPr lang="en-US" sz="2400" b="1" i="1" dirty="0" smtClean="0"/>
              <a:t>“the student should be able to…”</a:t>
            </a:r>
          </a:p>
          <a:p>
            <a:r>
              <a:rPr lang="en-US" sz="2800" dirty="0" smtClean="0"/>
              <a:t>The TIC allows for evaluation of each test item based on the following criteria</a:t>
            </a:r>
          </a:p>
          <a:p>
            <a:pPr marL="1645920" lvl="5" indent="-457200">
              <a:buFont typeface="+mj-lt"/>
              <a:buAutoNum type="arabicPeriod"/>
            </a:pPr>
            <a:r>
              <a:rPr lang="en-US" sz="2800" dirty="0" smtClean="0">
                <a:solidFill>
                  <a:srgbClr val="FFC000"/>
                </a:solidFill>
              </a:rPr>
              <a:t>Alignment</a:t>
            </a:r>
          </a:p>
          <a:p>
            <a:pPr marL="1645920" lvl="5" indent="-457200">
              <a:buFont typeface="+mj-lt"/>
              <a:buAutoNum type="arabicPeriod"/>
            </a:pPr>
            <a:r>
              <a:rPr lang="en-US" sz="2800" dirty="0" smtClean="0">
                <a:solidFill>
                  <a:srgbClr val="FFC000"/>
                </a:solidFill>
              </a:rPr>
              <a:t>Language</a:t>
            </a:r>
          </a:p>
          <a:p>
            <a:pPr marL="1645920" lvl="5" indent="-457200">
              <a:buFont typeface="+mj-lt"/>
              <a:buAutoNum type="arabicPeriod"/>
            </a:pPr>
            <a:r>
              <a:rPr lang="en-US" sz="2800" dirty="0" smtClean="0">
                <a:solidFill>
                  <a:srgbClr val="FFC000"/>
                </a:solidFill>
              </a:rPr>
              <a:t>Stem</a:t>
            </a:r>
          </a:p>
          <a:p>
            <a:pPr marL="1645920" lvl="5" indent="-457200">
              <a:buFont typeface="+mj-lt"/>
              <a:buAutoNum type="arabicPeriod"/>
            </a:pPr>
            <a:r>
              <a:rPr lang="en-US" sz="2800" dirty="0" smtClean="0">
                <a:solidFill>
                  <a:srgbClr val="FFC000"/>
                </a:solidFill>
              </a:rPr>
              <a:t>Options</a:t>
            </a:r>
          </a:p>
          <a:p>
            <a:pPr marL="1645920" lvl="5" indent="-457200">
              <a:buFont typeface="+mj-lt"/>
              <a:buAutoNum type="arabicPeriod"/>
            </a:pPr>
            <a:r>
              <a:rPr lang="en-US" sz="2800" dirty="0" smtClean="0">
                <a:solidFill>
                  <a:srgbClr val="FFC000"/>
                </a:solidFill>
              </a:rPr>
              <a:t>Graphics</a:t>
            </a:r>
            <a:endParaRPr lang="en-US" sz="2800" dirty="0">
              <a:solidFill>
                <a:srgbClr val="FFC000"/>
              </a:solidFill>
            </a:endParaRPr>
          </a:p>
          <a:p>
            <a:pPr marL="960120" lvl="2" indent="-457200"/>
            <a:r>
              <a:rPr lang="en-US" sz="2400" dirty="0" smtClean="0"/>
              <a:t>Some items are essential  to writing good test questions (**) others are optional (*)</a:t>
            </a:r>
            <a:endParaRPr lang="en-US" sz="2400" dirty="0"/>
          </a:p>
        </p:txBody>
      </p:sp>
    </p:spTree>
    <p:extLst>
      <p:ext uri="{BB962C8B-B14F-4D97-AF65-F5344CB8AC3E}">
        <p14:creationId xmlns:p14="http://schemas.microsoft.com/office/powerpoint/2010/main" val="3552538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270" y="228600"/>
            <a:ext cx="9143998" cy="1020762"/>
          </a:xfrm>
        </p:spPr>
        <p:txBody>
          <a:bodyPr>
            <a:normAutofit/>
          </a:bodyPr>
          <a:lstStyle/>
          <a:p>
            <a:r>
              <a:rPr lang="en-US" sz="4000" dirty="0" smtClean="0"/>
              <a:t>TIC Criteria</a:t>
            </a:r>
            <a:endParaRPr lang="en-US" sz="4000" dirty="0"/>
          </a:p>
        </p:txBody>
      </p:sp>
      <p:sp>
        <p:nvSpPr>
          <p:cNvPr id="3" name="Text Placeholder 2"/>
          <p:cNvSpPr>
            <a:spLocks noGrp="1"/>
          </p:cNvSpPr>
          <p:nvPr>
            <p:ph type="body" idx="1"/>
          </p:nvPr>
        </p:nvSpPr>
        <p:spPr>
          <a:xfrm>
            <a:off x="494270" y="1537853"/>
            <a:ext cx="4416552" cy="762000"/>
          </a:xfrm>
        </p:spPr>
        <p:txBody>
          <a:bodyPr>
            <a:normAutofit/>
          </a:bodyPr>
          <a:lstStyle/>
          <a:p>
            <a:r>
              <a:rPr lang="en-US" sz="3600" dirty="0" smtClean="0">
                <a:solidFill>
                  <a:schemeClr val="accent2">
                    <a:lumMod val="75000"/>
                  </a:schemeClr>
                </a:solidFill>
              </a:rPr>
              <a:t>Alignment	</a:t>
            </a:r>
            <a:endParaRPr lang="en-US" sz="3600" dirty="0">
              <a:solidFill>
                <a:schemeClr val="accent2">
                  <a:lumMod val="75000"/>
                </a:schemeClr>
              </a:solidFill>
            </a:endParaRPr>
          </a:p>
        </p:txBody>
      </p:sp>
      <p:sp>
        <p:nvSpPr>
          <p:cNvPr id="4" name="Content Placeholder 3"/>
          <p:cNvSpPr>
            <a:spLocks noGrp="1"/>
          </p:cNvSpPr>
          <p:nvPr>
            <p:ph sz="half" idx="2"/>
          </p:nvPr>
        </p:nvSpPr>
        <p:spPr>
          <a:xfrm>
            <a:off x="494270" y="2299854"/>
            <a:ext cx="5032249" cy="3352801"/>
          </a:xfrm>
        </p:spPr>
        <p:txBody>
          <a:bodyPr>
            <a:normAutofit/>
          </a:bodyPr>
          <a:lstStyle/>
          <a:p>
            <a:r>
              <a:rPr lang="en-US" sz="3400" dirty="0" smtClean="0"/>
              <a:t>How well does the item align with the learning outcome being assessed?</a:t>
            </a:r>
          </a:p>
          <a:p>
            <a:pPr lvl="1"/>
            <a:r>
              <a:rPr lang="en-US" sz="2800" b="1" dirty="0" smtClean="0">
                <a:solidFill>
                  <a:srgbClr val="92D050"/>
                </a:solidFill>
              </a:rPr>
              <a:t>Dependent**</a:t>
            </a:r>
          </a:p>
          <a:p>
            <a:pPr lvl="1"/>
            <a:r>
              <a:rPr lang="en-US" sz="2800" b="1" dirty="0" smtClean="0">
                <a:solidFill>
                  <a:srgbClr val="92D050"/>
                </a:solidFill>
              </a:rPr>
              <a:t>Exclusive**</a:t>
            </a:r>
          </a:p>
          <a:p>
            <a:pPr lvl="1"/>
            <a:r>
              <a:rPr lang="en-US" sz="2800" b="1" dirty="0" smtClean="0">
                <a:solidFill>
                  <a:srgbClr val="92D050"/>
                </a:solidFill>
              </a:rPr>
              <a:t>Misconceptions*</a:t>
            </a:r>
            <a:endParaRPr lang="en-US" sz="2800" b="1" dirty="0">
              <a:solidFill>
                <a:srgbClr val="92D050"/>
              </a:solidFill>
            </a:endParaRPr>
          </a:p>
        </p:txBody>
      </p:sp>
      <p:sp>
        <p:nvSpPr>
          <p:cNvPr id="5" name="Text Placeholder 4"/>
          <p:cNvSpPr>
            <a:spLocks noGrp="1"/>
          </p:cNvSpPr>
          <p:nvPr>
            <p:ph type="body" sz="quarter" idx="3"/>
          </p:nvPr>
        </p:nvSpPr>
        <p:spPr>
          <a:xfrm>
            <a:off x="5597940" y="1537853"/>
            <a:ext cx="4416552" cy="762000"/>
          </a:xfrm>
        </p:spPr>
        <p:txBody>
          <a:bodyPr>
            <a:normAutofit/>
          </a:bodyPr>
          <a:lstStyle/>
          <a:p>
            <a:r>
              <a:rPr lang="en-US" sz="3600" dirty="0" smtClean="0">
                <a:solidFill>
                  <a:schemeClr val="accent2">
                    <a:lumMod val="75000"/>
                  </a:schemeClr>
                </a:solidFill>
              </a:rPr>
              <a:t>Language</a:t>
            </a:r>
            <a:endParaRPr lang="en-US" sz="3600" dirty="0">
              <a:solidFill>
                <a:schemeClr val="accent2">
                  <a:lumMod val="75000"/>
                </a:schemeClr>
              </a:solidFill>
            </a:endParaRPr>
          </a:p>
        </p:txBody>
      </p:sp>
      <p:sp>
        <p:nvSpPr>
          <p:cNvPr id="6" name="Content Placeholder 5"/>
          <p:cNvSpPr>
            <a:spLocks noGrp="1"/>
          </p:cNvSpPr>
          <p:nvPr>
            <p:ph sz="quarter" idx="4"/>
          </p:nvPr>
        </p:nvSpPr>
        <p:spPr>
          <a:xfrm>
            <a:off x="5597940" y="2299855"/>
            <a:ext cx="5937504" cy="3352801"/>
          </a:xfrm>
        </p:spPr>
        <p:txBody>
          <a:bodyPr>
            <a:noAutofit/>
          </a:bodyPr>
          <a:lstStyle/>
          <a:p>
            <a:r>
              <a:rPr lang="en-US" sz="3400" dirty="0" smtClean="0"/>
              <a:t>Refers to all of the language in the test item</a:t>
            </a:r>
          </a:p>
          <a:p>
            <a:pPr lvl="1"/>
            <a:r>
              <a:rPr lang="en-US" sz="3200" dirty="0" smtClean="0"/>
              <a:t>Stem, options, verbiage, graphs, tables, diagram labels, etc.</a:t>
            </a:r>
          </a:p>
          <a:p>
            <a:pPr lvl="2"/>
            <a:r>
              <a:rPr lang="en-US" sz="2800" b="1" dirty="0" smtClean="0">
                <a:solidFill>
                  <a:srgbClr val="92D050"/>
                </a:solidFill>
              </a:rPr>
              <a:t>Clear &amp; concise</a:t>
            </a:r>
          </a:p>
          <a:p>
            <a:pPr lvl="2"/>
            <a:r>
              <a:rPr lang="en-US" sz="2800" b="1" dirty="0" smtClean="0">
                <a:solidFill>
                  <a:srgbClr val="92D050"/>
                </a:solidFill>
              </a:rPr>
              <a:t>On student’s level</a:t>
            </a:r>
          </a:p>
          <a:p>
            <a:pPr lvl="2"/>
            <a:r>
              <a:rPr lang="en-US" sz="2800" b="1" dirty="0" smtClean="0">
                <a:solidFill>
                  <a:srgbClr val="92D050"/>
                </a:solidFill>
              </a:rPr>
              <a:t>Free from cuing</a:t>
            </a:r>
          </a:p>
          <a:p>
            <a:pPr lvl="2"/>
            <a:r>
              <a:rPr lang="en-US" sz="2800" b="1" dirty="0" smtClean="0">
                <a:solidFill>
                  <a:srgbClr val="92D050"/>
                </a:solidFill>
              </a:rPr>
              <a:t>No spelling and grammar errors</a:t>
            </a:r>
            <a:endParaRPr lang="en-US" sz="2800" b="1" dirty="0">
              <a:solidFill>
                <a:srgbClr val="92D050"/>
              </a:solidFill>
            </a:endParaRPr>
          </a:p>
        </p:txBody>
      </p:sp>
    </p:spTree>
    <p:extLst>
      <p:ext uri="{BB962C8B-B14F-4D97-AF65-F5344CB8AC3E}">
        <p14:creationId xmlns:p14="http://schemas.microsoft.com/office/powerpoint/2010/main" val="413515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1812" y="198438"/>
            <a:ext cx="9143998" cy="1020762"/>
          </a:xfrm>
        </p:spPr>
        <p:txBody>
          <a:bodyPr>
            <a:normAutofit/>
          </a:bodyPr>
          <a:lstStyle/>
          <a:p>
            <a:r>
              <a:rPr lang="en-US" sz="4000" dirty="0" smtClean="0"/>
              <a:t>TIC Criteria Continued…</a:t>
            </a:r>
            <a:endParaRPr lang="en-US" sz="4000" dirty="0"/>
          </a:p>
        </p:txBody>
      </p:sp>
      <p:sp>
        <p:nvSpPr>
          <p:cNvPr id="4" name="Text Placeholder 3"/>
          <p:cNvSpPr>
            <a:spLocks noGrp="1"/>
          </p:cNvSpPr>
          <p:nvPr>
            <p:ph type="body" idx="1"/>
          </p:nvPr>
        </p:nvSpPr>
        <p:spPr>
          <a:xfrm>
            <a:off x="531812" y="1524000"/>
            <a:ext cx="4416552" cy="762000"/>
          </a:xfrm>
        </p:spPr>
        <p:txBody>
          <a:bodyPr>
            <a:normAutofit/>
          </a:bodyPr>
          <a:lstStyle/>
          <a:p>
            <a:r>
              <a:rPr lang="en-US" sz="3600" dirty="0" smtClean="0">
                <a:solidFill>
                  <a:srgbClr val="FFC000"/>
                </a:solidFill>
              </a:rPr>
              <a:t>Stem</a:t>
            </a:r>
            <a:endParaRPr lang="en-US" sz="3600" dirty="0">
              <a:solidFill>
                <a:srgbClr val="FFC000"/>
              </a:solidFill>
            </a:endParaRPr>
          </a:p>
        </p:txBody>
      </p:sp>
      <p:sp>
        <p:nvSpPr>
          <p:cNvPr id="5" name="Content Placeholder 4"/>
          <p:cNvSpPr>
            <a:spLocks noGrp="1"/>
          </p:cNvSpPr>
          <p:nvPr>
            <p:ph sz="half" idx="2"/>
          </p:nvPr>
        </p:nvSpPr>
        <p:spPr>
          <a:xfrm>
            <a:off x="531812" y="2133600"/>
            <a:ext cx="5181600" cy="3352801"/>
          </a:xfrm>
        </p:spPr>
        <p:txBody>
          <a:bodyPr>
            <a:noAutofit/>
          </a:bodyPr>
          <a:lstStyle/>
          <a:p>
            <a:r>
              <a:rPr lang="en-US" sz="3200" dirty="0" smtClean="0"/>
              <a:t>Precedes the options—(can be a question, incomplete statement, etc.</a:t>
            </a:r>
          </a:p>
          <a:p>
            <a:pPr lvl="1"/>
            <a:r>
              <a:rPr lang="en-US" sz="2800" b="1" dirty="0" smtClean="0">
                <a:solidFill>
                  <a:srgbClr val="92D050"/>
                </a:solidFill>
              </a:rPr>
              <a:t>Focused</a:t>
            </a:r>
          </a:p>
          <a:p>
            <a:pPr lvl="1"/>
            <a:r>
              <a:rPr lang="en-US" sz="2800" b="1" dirty="0" smtClean="0">
                <a:solidFill>
                  <a:srgbClr val="92D050"/>
                </a:solidFill>
              </a:rPr>
              <a:t>Highest cognitive level possible</a:t>
            </a:r>
          </a:p>
          <a:p>
            <a:pPr lvl="1"/>
            <a:r>
              <a:rPr lang="en-US" sz="2800" b="1" dirty="0" smtClean="0">
                <a:solidFill>
                  <a:srgbClr val="92D050"/>
                </a:solidFill>
              </a:rPr>
              <a:t>Avoids use of:</a:t>
            </a:r>
          </a:p>
          <a:p>
            <a:pPr lvl="2"/>
            <a:r>
              <a:rPr lang="en-US" sz="2800" dirty="0" smtClean="0">
                <a:solidFill>
                  <a:srgbClr val="00B0F0"/>
                </a:solidFill>
              </a:rPr>
              <a:t>Negatives</a:t>
            </a:r>
          </a:p>
          <a:p>
            <a:pPr lvl="2"/>
            <a:r>
              <a:rPr lang="en-US" sz="2800" dirty="0" smtClean="0">
                <a:solidFill>
                  <a:srgbClr val="00B0F0"/>
                </a:solidFill>
              </a:rPr>
              <a:t>The word “you”</a:t>
            </a:r>
          </a:p>
          <a:p>
            <a:pPr lvl="2"/>
            <a:r>
              <a:rPr lang="en-US" sz="2800" dirty="0" smtClean="0">
                <a:solidFill>
                  <a:srgbClr val="00B0F0"/>
                </a:solidFill>
              </a:rPr>
              <a:t>Personal names</a:t>
            </a:r>
          </a:p>
          <a:p>
            <a:pPr lvl="2"/>
            <a:endParaRPr lang="en-US" sz="2400" dirty="0" smtClean="0"/>
          </a:p>
        </p:txBody>
      </p:sp>
      <p:sp>
        <p:nvSpPr>
          <p:cNvPr id="2" name="Content Placeholder 1"/>
          <p:cNvSpPr>
            <a:spLocks noGrp="1"/>
          </p:cNvSpPr>
          <p:nvPr>
            <p:ph sz="quarter" idx="4"/>
          </p:nvPr>
        </p:nvSpPr>
        <p:spPr>
          <a:xfrm>
            <a:off x="6094413" y="1676400"/>
            <a:ext cx="5638800" cy="3352801"/>
          </a:xfrm>
        </p:spPr>
        <p:txBody>
          <a:bodyPr>
            <a:noAutofit/>
          </a:bodyPr>
          <a:lstStyle/>
          <a:p>
            <a:pPr marL="0" indent="0">
              <a:buNone/>
            </a:pPr>
            <a:r>
              <a:rPr lang="en-US" sz="2800" dirty="0" smtClean="0"/>
              <a:t>Cognitive levels also relates to the actual learning outcome</a:t>
            </a:r>
          </a:p>
          <a:p>
            <a:pPr lvl="1"/>
            <a:r>
              <a:rPr lang="en-US" sz="2400" dirty="0" smtClean="0"/>
              <a:t>Low level outcome merits lower level stem </a:t>
            </a:r>
            <a:r>
              <a:rPr lang="en-US" sz="2400" dirty="0" smtClean="0">
                <a:solidFill>
                  <a:srgbClr val="FE94F1"/>
                </a:solidFill>
              </a:rPr>
              <a:t>Blooms Taxonomy </a:t>
            </a:r>
            <a:r>
              <a:rPr lang="en-US" sz="2400" dirty="0" smtClean="0"/>
              <a:t>helpful in writing outcomes</a:t>
            </a:r>
          </a:p>
          <a:p>
            <a:pPr marL="758952" lvl="1" indent="-457200">
              <a:buFont typeface="+mj-lt"/>
              <a:buAutoNum type="arabicPeriod"/>
            </a:pPr>
            <a:r>
              <a:rPr lang="en-US" sz="2400" dirty="0">
                <a:solidFill>
                  <a:srgbClr val="FE94F1"/>
                </a:solidFill>
              </a:rPr>
              <a:t>Knowledge/remember</a:t>
            </a:r>
          </a:p>
          <a:p>
            <a:pPr marL="758952" lvl="1" indent="-457200">
              <a:buFont typeface="+mj-lt"/>
              <a:buAutoNum type="arabicPeriod"/>
            </a:pPr>
            <a:r>
              <a:rPr lang="en-US" sz="2400" dirty="0">
                <a:solidFill>
                  <a:srgbClr val="FE94F1"/>
                </a:solidFill>
              </a:rPr>
              <a:t>Comprehension/understand</a:t>
            </a:r>
          </a:p>
          <a:p>
            <a:pPr marL="758952" lvl="1" indent="-457200">
              <a:buFont typeface="+mj-lt"/>
              <a:buAutoNum type="arabicPeriod"/>
            </a:pPr>
            <a:r>
              <a:rPr lang="en-US" sz="2400" dirty="0">
                <a:solidFill>
                  <a:srgbClr val="FE94F1"/>
                </a:solidFill>
              </a:rPr>
              <a:t>Analysis/apply</a:t>
            </a:r>
          </a:p>
          <a:p>
            <a:pPr marL="758952" lvl="1" indent="-457200">
              <a:buFont typeface="+mj-lt"/>
              <a:buAutoNum type="arabicPeriod"/>
            </a:pPr>
            <a:r>
              <a:rPr lang="en-US" sz="2400" dirty="0">
                <a:solidFill>
                  <a:srgbClr val="FE94F1"/>
                </a:solidFill>
              </a:rPr>
              <a:t>Synthesis/synthesize</a:t>
            </a:r>
          </a:p>
          <a:p>
            <a:pPr marL="758952" lvl="1" indent="-457200">
              <a:buFont typeface="+mj-lt"/>
              <a:buAutoNum type="arabicPeriod"/>
            </a:pPr>
            <a:r>
              <a:rPr lang="en-US" sz="2400" dirty="0">
                <a:solidFill>
                  <a:srgbClr val="FE94F1"/>
                </a:solidFill>
              </a:rPr>
              <a:t>Evaluation/evaluate</a:t>
            </a:r>
          </a:p>
          <a:p>
            <a:pPr marL="0" indent="0">
              <a:buNone/>
            </a:pPr>
            <a:r>
              <a:rPr lang="en-US" sz="2000" dirty="0" smtClean="0"/>
              <a:t>MC items rarely able to achieve levels higher than #4 regardless of words used in stem</a:t>
            </a:r>
            <a:endParaRPr lang="en-US" sz="2000" dirty="0"/>
          </a:p>
        </p:txBody>
      </p:sp>
    </p:spTree>
    <p:extLst>
      <p:ext uri="{BB962C8B-B14F-4D97-AF65-F5344CB8AC3E}">
        <p14:creationId xmlns:p14="http://schemas.microsoft.com/office/powerpoint/2010/main" val="221589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361" y="102182"/>
            <a:ext cx="9143998" cy="1020762"/>
          </a:xfrm>
        </p:spPr>
        <p:txBody>
          <a:bodyPr>
            <a:normAutofit/>
          </a:bodyPr>
          <a:lstStyle/>
          <a:p>
            <a:r>
              <a:rPr lang="en-US" sz="4000" dirty="0" smtClean="0"/>
              <a:t>TIC Criteria Continued…</a:t>
            </a:r>
            <a:endParaRPr lang="en-US" sz="4000" dirty="0"/>
          </a:p>
        </p:txBody>
      </p:sp>
      <p:sp>
        <p:nvSpPr>
          <p:cNvPr id="3" name="Text Placeholder 2"/>
          <p:cNvSpPr>
            <a:spLocks noGrp="1"/>
          </p:cNvSpPr>
          <p:nvPr>
            <p:ph type="body" idx="1"/>
          </p:nvPr>
        </p:nvSpPr>
        <p:spPr>
          <a:xfrm>
            <a:off x="5942012" y="1503944"/>
            <a:ext cx="4416552" cy="762000"/>
          </a:xfrm>
        </p:spPr>
        <p:txBody>
          <a:bodyPr>
            <a:normAutofit/>
          </a:bodyPr>
          <a:lstStyle/>
          <a:p>
            <a:r>
              <a:rPr lang="en-US" sz="3600" dirty="0" smtClean="0">
                <a:solidFill>
                  <a:srgbClr val="FFC000"/>
                </a:solidFill>
              </a:rPr>
              <a:t>Graphics</a:t>
            </a:r>
            <a:endParaRPr lang="en-US" sz="3600" dirty="0">
              <a:solidFill>
                <a:srgbClr val="FFC000"/>
              </a:solidFill>
            </a:endParaRPr>
          </a:p>
        </p:txBody>
      </p:sp>
      <p:sp>
        <p:nvSpPr>
          <p:cNvPr id="4" name="Content Placeholder 3"/>
          <p:cNvSpPr>
            <a:spLocks noGrp="1"/>
          </p:cNvSpPr>
          <p:nvPr>
            <p:ph sz="half" idx="2"/>
          </p:nvPr>
        </p:nvSpPr>
        <p:spPr>
          <a:xfrm>
            <a:off x="6035714" y="2265943"/>
            <a:ext cx="5632366" cy="3352801"/>
          </a:xfrm>
        </p:spPr>
        <p:txBody>
          <a:bodyPr>
            <a:noAutofit/>
          </a:bodyPr>
          <a:lstStyle/>
          <a:p>
            <a:r>
              <a:rPr lang="en-US" sz="3200" dirty="0" smtClean="0"/>
              <a:t>Includes images, graphs, diagrams, charts, tables</a:t>
            </a:r>
          </a:p>
          <a:p>
            <a:r>
              <a:rPr lang="en-US" sz="3200" dirty="0" smtClean="0"/>
              <a:t>Can be a part of the “stem” or the “options”</a:t>
            </a:r>
          </a:p>
          <a:p>
            <a:pPr lvl="1"/>
            <a:r>
              <a:rPr lang="en-US" sz="2800" b="1" dirty="0" smtClean="0">
                <a:solidFill>
                  <a:srgbClr val="92D050"/>
                </a:solidFill>
              </a:rPr>
              <a:t>Clear </a:t>
            </a:r>
            <a:r>
              <a:rPr lang="en-US" sz="2800" b="1" dirty="0">
                <a:solidFill>
                  <a:srgbClr val="92D050"/>
                </a:solidFill>
              </a:rPr>
              <a:t>and Concise*</a:t>
            </a:r>
          </a:p>
          <a:p>
            <a:pPr lvl="1"/>
            <a:r>
              <a:rPr lang="en-US" sz="2800" b="1" dirty="0">
                <a:solidFill>
                  <a:srgbClr val="92D050"/>
                </a:solidFill>
              </a:rPr>
              <a:t>Accurate*</a:t>
            </a:r>
          </a:p>
          <a:p>
            <a:pPr lvl="1"/>
            <a:r>
              <a:rPr lang="en-US" sz="2800" b="1" dirty="0">
                <a:solidFill>
                  <a:srgbClr val="92D050"/>
                </a:solidFill>
              </a:rPr>
              <a:t>Provides specific </a:t>
            </a:r>
            <a:r>
              <a:rPr lang="en-US" sz="2800" b="1" i="1" dirty="0">
                <a:solidFill>
                  <a:srgbClr val="92D050"/>
                </a:solidFill>
              </a:rPr>
              <a:t>and </a:t>
            </a:r>
            <a:r>
              <a:rPr lang="en-US" sz="2800" b="1" dirty="0">
                <a:solidFill>
                  <a:srgbClr val="92D050"/>
                </a:solidFill>
              </a:rPr>
              <a:t>necessary information*</a:t>
            </a:r>
          </a:p>
          <a:p>
            <a:pPr marL="301752" lvl="1" indent="0">
              <a:buNone/>
            </a:pPr>
            <a:endParaRPr lang="en-US" sz="2800" dirty="0"/>
          </a:p>
        </p:txBody>
      </p:sp>
      <p:sp>
        <p:nvSpPr>
          <p:cNvPr id="8" name="Text Placeholder 5"/>
          <p:cNvSpPr>
            <a:spLocks noGrp="1"/>
          </p:cNvSpPr>
          <p:nvPr>
            <p:ph type="body" sz="quarter" idx="3"/>
          </p:nvPr>
        </p:nvSpPr>
        <p:spPr>
          <a:xfrm>
            <a:off x="608012" y="1503944"/>
            <a:ext cx="4416552" cy="762000"/>
          </a:xfrm>
        </p:spPr>
        <p:txBody>
          <a:bodyPr>
            <a:normAutofit/>
          </a:bodyPr>
          <a:lstStyle/>
          <a:p>
            <a:r>
              <a:rPr lang="en-US" sz="3600" dirty="0" smtClean="0">
                <a:solidFill>
                  <a:srgbClr val="FFC000"/>
                </a:solidFill>
              </a:rPr>
              <a:t>Options</a:t>
            </a:r>
            <a:endParaRPr lang="en-US" sz="3600" dirty="0">
              <a:solidFill>
                <a:srgbClr val="FFC000"/>
              </a:solidFill>
            </a:endParaRPr>
          </a:p>
        </p:txBody>
      </p:sp>
      <p:sp>
        <p:nvSpPr>
          <p:cNvPr id="9" name="Content Placeholder 6"/>
          <p:cNvSpPr>
            <a:spLocks noGrp="1"/>
          </p:cNvSpPr>
          <p:nvPr>
            <p:ph sz="quarter" idx="4"/>
          </p:nvPr>
        </p:nvSpPr>
        <p:spPr>
          <a:xfrm>
            <a:off x="608012" y="2265944"/>
            <a:ext cx="5867400" cy="3352801"/>
          </a:xfrm>
        </p:spPr>
        <p:txBody>
          <a:bodyPr>
            <a:noAutofit/>
          </a:bodyPr>
          <a:lstStyle/>
          <a:p>
            <a:r>
              <a:rPr lang="en-US" sz="3200" dirty="0" smtClean="0"/>
              <a:t>Answer choices</a:t>
            </a:r>
          </a:p>
          <a:p>
            <a:pPr lvl="1"/>
            <a:r>
              <a:rPr lang="en-US" sz="2800" b="1" dirty="0" smtClean="0">
                <a:solidFill>
                  <a:srgbClr val="92D050"/>
                </a:solidFill>
              </a:rPr>
              <a:t>Only 1 correct answer**</a:t>
            </a:r>
          </a:p>
          <a:p>
            <a:pPr lvl="1"/>
            <a:r>
              <a:rPr lang="en-US" sz="2800" b="1" dirty="0" smtClean="0">
                <a:solidFill>
                  <a:srgbClr val="92D050"/>
                </a:solidFill>
              </a:rPr>
              <a:t>Parallel in:</a:t>
            </a:r>
          </a:p>
          <a:p>
            <a:pPr lvl="2"/>
            <a:r>
              <a:rPr lang="en-US" sz="2400" dirty="0" smtClean="0">
                <a:solidFill>
                  <a:srgbClr val="00B0F0"/>
                </a:solidFill>
              </a:rPr>
              <a:t>Kind</a:t>
            </a:r>
          </a:p>
          <a:p>
            <a:pPr lvl="2"/>
            <a:r>
              <a:rPr lang="en-US" sz="2400" dirty="0" smtClean="0">
                <a:solidFill>
                  <a:srgbClr val="00B0F0"/>
                </a:solidFill>
              </a:rPr>
              <a:t>Length</a:t>
            </a:r>
          </a:p>
          <a:p>
            <a:pPr lvl="2"/>
            <a:r>
              <a:rPr lang="en-US" sz="2400" dirty="0" smtClean="0">
                <a:solidFill>
                  <a:srgbClr val="00B0F0"/>
                </a:solidFill>
              </a:rPr>
              <a:t>Complexity</a:t>
            </a:r>
          </a:p>
          <a:p>
            <a:pPr lvl="1"/>
            <a:r>
              <a:rPr lang="en-US" sz="2800" b="1" dirty="0" smtClean="0">
                <a:solidFill>
                  <a:srgbClr val="92D050"/>
                </a:solidFill>
              </a:rPr>
              <a:t>All logical</a:t>
            </a:r>
          </a:p>
          <a:p>
            <a:pPr lvl="1"/>
            <a:r>
              <a:rPr lang="en-US" sz="2800" b="1" dirty="0" smtClean="0">
                <a:solidFill>
                  <a:srgbClr val="92D050"/>
                </a:solidFill>
              </a:rPr>
              <a:t>All unique</a:t>
            </a:r>
          </a:p>
          <a:p>
            <a:pPr lvl="1"/>
            <a:r>
              <a:rPr lang="en-US" sz="2800" b="1" dirty="0" smtClean="0">
                <a:solidFill>
                  <a:srgbClr val="92D050"/>
                </a:solidFill>
              </a:rPr>
              <a:t>Avoids repeated verbiage</a:t>
            </a:r>
          </a:p>
          <a:p>
            <a:pPr lvl="1"/>
            <a:endParaRPr lang="en-US" sz="2800" dirty="0"/>
          </a:p>
        </p:txBody>
      </p:sp>
    </p:spTree>
    <p:extLst>
      <p:ext uri="{BB962C8B-B14F-4D97-AF65-F5344CB8AC3E}">
        <p14:creationId xmlns:p14="http://schemas.microsoft.com/office/powerpoint/2010/main" val="2804559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2" y="-228600"/>
            <a:ext cx="9143998" cy="1020762"/>
          </a:xfrm>
        </p:spPr>
        <p:txBody>
          <a:bodyPr>
            <a:normAutofit/>
          </a:bodyPr>
          <a:lstStyle/>
          <a:p>
            <a:r>
              <a:rPr lang="en-US" sz="4000" dirty="0" smtClean="0"/>
              <a:t>Example…Poor Alignment </a:t>
            </a:r>
            <a:endParaRPr lang="en-US" sz="4000" dirty="0"/>
          </a:p>
        </p:txBody>
      </p:sp>
      <p:sp>
        <p:nvSpPr>
          <p:cNvPr id="3" name="Text Placeholder 2"/>
          <p:cNvSpPr>
            <a:spLocks noGrp="1"/>
          </p:cNvSpPr>
          <p:nvPr>
            <p:ph type="body" idx="1"/>
          </p:nvPr>
        </p:nvSpPr>
        <p:spPr>
          <a:xfrm>
            <a:off x="760412" y="792162"/>
            <a:ext cx="9906000" cy="762000"/>
          </a:xfrm>
        </p:spPr>
        <p:txBody>
          <a:bodyPr>
            <a:normAutofit/>
          </a:bodyPr>
          <a:lstStyle/>
          <a:p>
            <a:r>
              <a:rPr lang="en-US" dirty="0" smtClean="0">
                <a:solidFill>
                  <a:srgbClr val="92D050"/>
                </a:solidFill>
              </a:rPr>
              <a:t>Learning Outcome:  Student should be able to use Dalton’s Law of Partial Pressures to do partial pressure calculations using the correct # of sig figs.</a:t>
            </a:r>
            <a:endParaRPr lang="en-US" dirty="0">
              <a:solidFill>
                <a:srgbClr val="92D050"/>
              </a:solidFill>
            </a:endParaRPr>
          </a:p>
        </p:txBody>
      </p:sp>
      <p:sp>
        <p:nvSpPr>
          <p:cNvPr id="4" name="Content Placeholder 3"/>
          <p:cNvSpPr>
            <a:spLocks noGrp="1"/>
          </p:cNvSpPr>
          <p:nvPr>
            <p:ph sz="half" idx="2"/>
          </p:nvPr>
        </p:nvSpPr>
        <p:spPr>
          <a:xfrm>
            <a:off x="608012" y="1698707"/>
            <a:ext cx="4800600" cy="3717592"/>
          </a:xfrm>
        </p:spPr>
        <p:txBody>
          <a:bodyPr>
            <a:noAutofit/>
          </a:bodyPr>
          <a:lstStyle/>
          <a:p>
            <a:pPr marL="0" indent="0">
              <a:buNone/>
            </a:pPr>
            <a:r>
              <a:rPr lang="en-US" sz="2800" dirty="0"/>
              <a:t>A tank contains helium gas at </a:t>
            </a:r>
            <a:r>
              <a:rPr lang="en-US" sz="2800" dirty="0">
                <a:solidFill>
                  <a:srgbClr val="00B0F0"/>
                </a:solidFill>
              </a:rPr>
              <a:t>490 mmHg</a:t>
            </a:r>
            <a:r>
              <a:rPr lang="en-US" sz="2800" dirty="0"/>
              <a:t>, nitrogen gas at </a:t>
            </a:r>
            <a:r>
              <a:rPr lang="en-US" sz="2800" dirty="0">
                <a:solidFill>
                  <a:srgbClr val="00B0F0"/>
                </a:solidFill>
              </a:rPr>
              <a:t>0.75 </a:t>
            </a:r>
            <a:r>
              <a:rPr lang="en-US" sz="2800" dirty="0" err="1">
                <a:solidFill>
                  <a:srgbClr val="00B0F0"/>
                </a:solidFill>
              </a:rPr>
              <a:t>atm</a:t>
            </a:r>
            <a:r>
              <a:rPr lang="en-US" sz="2800" dirty="0"/>
              <a:t>, and neon at </a:t>
            </a:r>
            <a:r>
              <a:rPr lang="en-US" sz="2800" dirty="0">
                <a:solidFill>
                  <a:srgbClr val="00B0F0"/>
                </a:solidFill>
              </a:rPr>
              <a:t>520 </a:t>
            </a:r>
            <a:r>
              <a:rPr lang="en-US" sz="2800" dirty="0" err="1">
                <a:solidFill>
                  <a:srgbClr val="00B0F0"/>
                </a:solidFill>
              </a:rPr>
              <a:t>torr</a:t>
            </a:r>
            <a:r>
              <a:rPr lang="en-US" sz="2800" dirty="0"/>
              <a:t>. What is the </a:t>
            </a:r>
            <a:r>
              <a:rPr lang="en-US" sz="2800" dirty="0">
                <a:solidFill>
                  <a:srgbClr val="00B0F0"/>
                </a:solidFill>
              </a:rPr>
              <a:t>total pressure in </a:t>
            </a:r>
            <a:r>
              <a:rPr lang="en-US" sz="2800" dirty="0" err="1">
                <a:solidFill>
                  <a:srgbClr val="00B0F0"/>
                </a:solidFill>
              </a:rPr>
              <a:t>atm</a:t>
            </a:r>
            <a:r>
              <a:rPr lang="en-US" sz="2800" dirty="0"/>
              <a:t>?</a:t>
            </a:r>
          </a:p>
          <a:p>
            <a:pPr marL="0" indent="0">
              <a:buNone/>
            </a:pPr>
            <a:r>
              <a:rPr lang="en-US" sz="2800" dirty="0">
                <a:solidFill>
                  <a:srgbClr val="FFC000"/>
                </a:solidFill>
              </a:rPr>
              <a:t>A) 2.1 </a:t>
            </a:r>
            <a:r>
              <a:rPr lang="en-US" sz="2800" dirty="0" err="1">
                <a:solidFill>
                  <a:srgbClr val="FFC000"/>
                </a:solidFill>
              </a:rPr>
              <a:t>atm</a:t>
            </a:r>
            <a:endParaRPr lang="en-US" sz="2800" dirty="0">
              <a:solidFill>
                <a:srgbClr val="FFC000"/>
              </a:solidFill>
            </a:endParaRPr>
          </a:p>
          <a:p>
            <a:pPr marL="0" indent="0">
              <a:buNone/>
            </a:pPr>
            <a:r>
              <a:rPr lang="en-US" sz="2800" dirty="0"/>
              <a:t>B) 0.55 </a:t>
            </a:r>
            <a:r>
              <a:rPr lang="en-US" sz="2800" dirty="0" err="1"/>
              <a:t>atm</a:t>
            </a:r>
            <a:endParaRPr lang="en-US" sz="2800" dirty="0"/>
          </a:p>
          <a:p>
            <a:pPr marL="0" indent="0">
              <a:buNone/>
            </a:pPr>
            <a:r>
              <a:rPr lang="en-US" sz="2800" dirty="0" smtClean="0"/>
              <a:t>C) </a:t>
            </a:r>
            <a:r>
              <a:rPr lang="en-US" sz="2800" dirty="0"/>
              <a:t>1.5 </a:t>
            </a:r>
            <a:r>
              <a:rPr lang="en-US" sz="2800" dirty="0" err="1"/>
              <a:t>atm</a:t>
            </a:r>
            <a:endParaRPr lang="en-US" sz="2800" dirty="0"/>
          </a:p>
          <a:p>
            <a:pPr marL="0" indent="0">
              <a:buNone/>
            </a:pPr>
            <a:r>
              <a:rPr lang="en-US" sz="2800" dirty="0"/>
              <a:t>D</a:t>
            </a:r>
            <a:r>
              <a:rPr lang="en-US" sz="2800" dirty="0" smtClean="0"/>
              <a:t>) </a:t>
            </a:r>
            <a:r>
              <a:rPr lang="en-US" sz="2800" dirty="0"/>
              <a:t>1600 </a:t>
            </a:r>
            <a:r>
              <a:rPr lang="en-US" sz="2800" dirty="0" err="1"/>
              <a:t>atm</a:t>
            </a:r>
            <a:endParaRPr lang="en-US" sz="2800" dirty="0"/>
          </a:p>
          <a:p>
            <a:endParaRPr lang="en-US" sz="2800" dirty="0"/>
          </a:p>
        </p:txBody>
      </p:sp>
      <p:sp>
        <p:nvSpPr>
          <p:cNvPr id="5" name="Text Placeholder 4"/>
          <p:cNvSpPr>
            <a:spLocks noGrp="1"/>
          </p:cNvSpPr>
          <p:nvPr>
            <p:ph type="body" sz="quarter" idx="3"/>
          </p:nvPr>
        </p:nvSpPr>
        <p:spPr>
          <a:xfrm>
            <a:off x="2819335" y="4114800"/>
            <a:ext cx="4416552" cy="762000"/>
          </a:xfrm>
        </p:spPr>
        <p:txBody>
          <a:bodyPr>
            <a:noAutofit/>
          </a:bodyPr>
          <a:lstStyle/>
          <a:p>
            <a:r>
              <a:rPr lang="en-US" dirty="0" smtClean="0">
                <a:solidFill>
                  <a:srgbClr val="00B0F0"/>
                </a:solidFill>
              </a:rPr>
              <a:t>--Not exclusive…students must know how to do pressure conversions</a:t>
            </a:r>
            <a:endParaRPr lang="en-US" dirty="0">
              <a:solidFill>
                <a:srgbClr val="00B0F0"/>
              </a:solidFill>
            </a:endParaRPr>
          </a:p>
        </p:txBody>
      </p:sp>
      <p:sp>
        <p:nvSpPr>
          <p:cNvPr id="6" name="Content Placeholder 5"/>
          <p:cNvSpPr>
            <a:spLocks noGrp="1"/>
          </p:cNvSpPr>
          <p:nvPr>
            <p:ph sz="quarter" idx="4"/>
          </p:nvPr>
        </p:nvSpPr>
        <p:spPr>
          <a:xfrm>
            <a:off x="7235887" y="1854073"/>
            <a:ext cx="4416552" cy="3352801"/>
          </a:xfrm>
        </p:spPr>
        <p:txBody>
          <a:bodyPr>
            <a:noAutofit/>
          </a:bodyPr>
          <a:lstStyle/>
          <a:p>
            <a:pPr marL="0" indent="0">
              <a:buNone/>
            </a:pPr>
            <a:r>
              <a:rPr lang="en-US" sz="2800" dirty="0"/>
              <a:t>A tank contains helium gas </a:t>
            </a:r>
            <a:r>
              <a:rPr lang="en-US" sz="2800" dirty="0">
                <a:solidFill>
                  <a:srgbClr val="00B0F0"/>
                </a:solidFill>
              </a:rPr>
              <a:t>at 0.64 </a:t>
            </a:r>
            <a:r>
              <a:rPr lang="en-US" sz="2800" dirty="0" err="1">
                <a:solidFill>
                  <a:srgbClr val="00B0F0"/>
                </a:solidFill>
              </a:rPr>
              <a:t>atm</a:t>
            </a:r>
            <a:r>
              <a:rPr lang="en-US" sz="2800" dirty="0"/>
              <a:t>, nitrogen gas at </a:t>
            </a:r>
            <a:r>
              <a:rPr lang="en-US" sz="2800" dirty="0">
                <a:solidFill>
                  <a:srgbClr val="00B0F0"/>
                </a:solidFill>
              </a:rPr>
              <a:t>0.75 </a:t>
            </a:r>
            <a:r>
              <a:rPr lang="en-US" sz="2800" dirty="0" err="1">
                <a:solidFill>
                  <a:srgbClr val="00B0F0"/>
                </a:solidFill>
              </a:rPr>
              <a:t>atm</a:t>
            </a:r>
            <a:r>
              <a:rPr lang="en-US" sz="2800" dirty="0"/>
              <a:t>, and neon at </a:t>
            </a:r>
            <a:r>
              <a:rPr lang="en-US" sz="2800" dirty="0">
                <a:solidFill>
                  <a:srgbClr val="00B0F0"/>
                </a:solidFill>
              </a:rPr>
              <a:t>0.68 atm. </a:t>
            </a:r>
            <a:r>
              <a:rPr lang="en-US" sz="2800" dirty="0"/>
              <a:t>What is the total pressure in </a:t>
            </a:r>
            <a:r>
              <a:rPr lang="en-US" sz="2800" dirty="0" err="1"/>
              <a:t>atm</a:t>
            </a:r>
            <a:r>
              <a:rPr lang="en-US" sz="2800" dirty="0"/>
              <a:t>?</a:t>
            </a:r>
          </a:p>
          <a:p>
            <a:pPr marL="0" indent="0">
              <a:buNone/>
            </a:pPr>
            <a:r>
              <a:rPr lang="en-US" sz="2800" dirty="0">
                <a:solidFill>
                  <a:srgbClr val="FFC000"/>
                </a:solidFill>
              </a:rPr>
              <a:t>A) 2.1 </a:t>
            </a:r>
            <a:r>
              <a:rPr lang="en-US" sz="2800" dirty="0" err="1">
                <a:solidFill>
                  <a:srgbClr val="FFC000"/>
                </a:solidFill>
              </a:rPr>
              <a:t>atm</a:t>
            </a:r>
            <a:endParaRPr lang="en-US" sz="2800" dirty="0">
              <a:solidFill>
                <a:srgbClr val="FFC000"/>
              </a:solidFill>
            </a:endParaRPr>
          </a:p>
          <a:p>
            <a:pPr marL="0" indent="0">
              <a:buNone/>
            </a:pPr>
            <a:r>
              <a:rPr lang="en-US" sz="2800" dirty="0"/>
              <a:t>B) 0.55 </a:t>
            </a:r>
            <a:r>
              <a:rPr lang="en-US" sz="2800" dirty="0" err="1"/>
              <a:t>atm</a:t>
            </a:r>
            <a:endParaRPr lang="en-US" sz="2800" dirty="0"/>
          </a:p>
          <a:p>
            <a:pPr marL="0" indent="0">
              <a:buNone/>
            </a:pPr>
            <a:r>
              <a:rPr lang="en-US" sz="2800" dirty="0" smtClean="0"/>
              <a:t>C) </a:t>
            </a:r>
            <a:r>
              <a:rPr lang="en-US" sz="2800" dirty="0"/>
              <a:t>1.5 </a:t>
            </a:r>
            <a:r>
              <a:rPr lang="en-US" sz="2800" dirty="0" err="1"/>
              <a:t>atm</a:t>
            </a:r>
            <a:endParaRPr lang="en-US" sz="2800" dirty="0"/>
          </a:p>
          <a:p>
            <a:pPr marL="0" indent="0">
              <a:buNone/>
            </a:pPr>
            <a:r>
              <a:rPr lang="en-US" sz="2800" dirty="0"/>
              <a:t>D</a:t>
            </a:r>
            <a:r>
              <a:rPr lang="en-US" sz="2800" dirty="0" smtClean="0"/>
              <a:t>) </a:t>
            </a:r>
            <a:r>
              <a:rPr lang="en-US" sz="2800" dirty="0"/>
              <a:t>1600 </a:t>
            </a:r>
            <a:r>
              <a:rPr lang="en-US" sz="2800" dirty="0" err="1"/>
              <a:t>atm</a:t>
            </a:r>
            <a:endParaRPr lang="en-US" sz="2800" dirty="0"/>
          </a:p>
          <a:p>
            <a:endParaRPr lang="en-US" sz="2800" dirty="0"/>
          </a:p>
        </p:txBody>
      </p:sp>
    </p:spTree>
    <p:extLst>
      <p:ext uri="{BB962C8B-B14F-4D97-AF65-F5344CB8AC3E}">
        <p14:creationId xmlns:p14="http://schemas.microsoft.com/office/powerpoint/2010/main" val="1006457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020" y="-322268"/>
            <a:ext cx="9143998" cy="1020762"/>
          </a:xfrm>
        </p:spPr>
        <p:txBody>
          <a:bodyPr>
            <a:normAutofit/>
          </a:bodyPr>
          <a:lstStyle/>
          <a:p>
            <a:r>
              <a:rPr lang="en-US" sz="4000" dirty="0" smtClean="0"/>
              <a:t>Example…Poor Stem</a:t>
            </a:r>
            <a:endParaRPr lang="en-US" sz="4000" dirty="0"/>
          </a:p>
        </p:txBody>
      </p:sp>
      <p:sp>
        <p:nvSpPr>
          <p:cNvPr id="3" name="Text Placeholder 2"/>
          <p:cNvSpPr>
            <a:spLocks noGrp="1"/>
          </p:cNvSpPr>
          <p:nvPr>
            <p:ph type="body" idx="1"/>
          </p:nvPr>
        </p:nvSpPr>
        <p:spPr>
          <a:xfrm>
            <a:off x="455612" y="678110"/>
            <a:ext cx="10972799" cy="762000"/>
          </a:xfrm>
        </p:spPr>
        <p:txBody>
          <a:bodyPr>
            <a:noAutofit/>
          </a:bodyPr>
          <a:lstStyle/>
          <a:p>
            <a:r>
              <a:rPr lang="en-US" sz="2800" dirty="0" smtClean="0">
                <a:solidFill>
                  <a:srgbClr val="92D050"/>
                </a:solidFill>
              </a:rPr>
              <a:t>Learning outcome:  Student should be able classify physical and chemical properties of a substance.</a:t>
            </a:r>
            <a:endParaRPr lang="en-US" sz="2800" dirty="0">
              <a:solidFill>
                <a:srgbClr val="92D050"/>
              </a:solidFill>
            </a:endParaRPr>
          </a:p>
        </p:txBody>
      </p:sp>
      <p:sp>
        <p:nvSpPr>
          <p:cNvPr id="4" name="Content Placeholder 3"/>
          <p:cNvSpPr>
            <a:spLocks noGrp="1"/>
          </p:cNvSpPr>
          <p:nvPr>
            <p:ph sz="half" idx="2"/>
          </p:nvPr>
        </p:nvSpPr>
        <p:spPr>
          <a:xfrm>
            <a:off x="303212" y="1714583"/>
            <a:ext cx="5638800" cy="4118812"/>
          </a:xfrm>
        </p:spPr>
        <p:txBody>
          <a:bodyPr>
            <a:noAutofit/>
          </a:bodyPr>
          <a:lstStyle/>
          <a:p>
            <a:pPr marL="0" lvl="0" indent="0" fontAlgn="base">
              <a:buNone/>
            </a:pPr>
            <a:r>
              <a:rPr lang="en-US" sz="2800" dirty="0"/>
              <a:t>A solid substance is subjected to a number of tests and observations. Which of the following test results </a:t>
            </a:r>
            <a:r>
              <a:rPr lang="en-US" sz="2800" dirty="0">
                <a:solidFill>
                  <a:srgbClr val="00B0F0"/>
                </a:solidFill>
              </a:rPr>
              <a:t>would not be classified as a physical property of the substance</a:t>
            </a:r>
            <a:r>
              <a:rPr lang="en-US" sz="2800" dirty="0" smtClean="0">
                <a:solidFill>
                  <a:srgbClr val="00B0F0"/>
                </a:solidFill>
              </a:rPr>
              <a:t>?</a:t>
            </a:r>
          </a:p>
          <a:p>
            <a:pPr marL="0" indent="0">
              <a:lnSpc>
                <a:spcPct val="100000"/>
              </a:lnSpc>
              <a:spcBef>
                <a:spcPts val="0"/>
              </a:spcBef>
              <a:buNone/>
            </a:pPr>
            <a:r>
              <a:rPr lang="en-US" sz="2800" dirty="0" smtClean="0">
                <a:solidFill>
                  <a:srgbClr val="FFC000"/>
                </a:solidFill>
              </a:rPr>
              <a:t>A</a:t>
            </a:r>
            <a:r>
              <a:rPr lang="en-US" sz="2800" dirty="0">
                <a:solidFill>
                  <a:srgbClr val="FFC000"/>
                </a:solidFill>
              </a:rPr>
              <a:t>) It reacts with base to form water.</a:t>
            </a:r>
          </a:p>
          <a:p>
            <a:pPr marL="0" indent="0">
              <a:lnSpc>
                <a:spcPct val="100000"/>
              </a:lnSpc>
              <a:spcBef>
                <a:spcPts val="0"/>
              </a:spcBef>
              <a:buNone/>
            </a:pPr>
            <a:r>
              <a:rPr lang="en-US" sz="2800" dirty="0"/>
              <a:t>B) Its density is 1.84 g/</a:t>
            </a:r>
            <a:r>
              <a:rPr lang="en-US" sz="2800" dirty="0" err="1"/>
              <a:t>mL.</a:t>
            </a:r>
            <a:endParaRPr lang="en-US" sz="2800" dirty="0"/>
          </a:p>
          <a:p>
            <a:pPr marL="0" indent="0">
              <a:lnSpc>
                <a:spcPct val="100000"/>
              </a:lnSpc>
              <a:spcBef>
                <a:spcPts val="0"/>
              </a:spcBef>
              <a:buNone/>
            </a:pPr>
            <a:r>
              <a:rPr lang="en-US" sz="2800" dirty="0"/>
              <a:t>C) It tastes sour.</a:t>
            </a:r>
          </a:p>
          <a:p>
            <a:pPr marL="0" indent="0">
              <a:lnSpc>
                <a:spcPct val="100000"/>
              </a:lnSpc>
              <a:spcBef>
                <a:spcPts val="0"/>
              </a:spcBef>
              <a:buNone/>
            </a:pPr>
            <a:r>
              <a:rPr lang="en-US" sz="2800" dirty="0"/>
              <a:t>D) It is a white-colored solid.</a:t>
            </a:r>
          </a:p>
          <a:p>
            <a:endParaRPr lang="en-US" sz="2800" dirty="0"/>
          </a:p>
        </p:txBody>
      </p:sp>
      <p:sp>
        <p:nvSpPr>
          <p:cNvPr id="5" name="Text Placeholder 4"/>
          <p:cNvSpPr>
            <a:spLocks noGrp="1"/>
          </p:cNvSpPr>
          <p:nvPr>
            <p:ph type="body" sz="quarter" idx="3"/>
          </p:nvPr>
        </p:nvSpPr>
        <p:spPr>
          <a:xfrm>
            <a:off x="1065212" y="5634792"/>
            <a:ext cx="4416552" cy="473076"/>
          </a:xfrm>
        </p:spPr>
        <p:txBody>
          <a:bodyPr>
            <a:noAutofit/>
          </a:bodyPr>
          <a:lstStyle/>
          <a:p>
            <a:r>
              <a:rPr lang="en-US" sz="2800" dirty="0" smtClean="0">
                <a:solidFill>
                  <a:srgbClr val="00B0F0"/>
                </a:solidFill>
              </a:rPr>
              <a:t>--Contains a negative “not”</a:t>
            </a:r>
            <a:endParaRPr lang="en-US" sz="2800" dirty="0">
              <a:solidFill>
                <a:srgbClr val="00B0F0"/>
              </a:solidFill>
            </a:endParaRPr>
          </a:p>
        </p:txBody>
      </p:sp>
      <p:sp>
        <p:nvSpPr>
          <p:cNvPr id="7" name="Content Placeholder 3"/>
          <p:cNvSpPr>
            <a:spLocks noGrp="1"/>
          </p:cNvSpPr>
          <p:nvPr>
            <p:ph sz="quarter" idx="4"/>
          </p:nvPr>
        </p:nvSpPr>
        <p:spPr>
          <a:xfrm>
            <a:off x="6399212" y="1668545"/>
            <a:ext cx="5789613" cy="4110626"/>
          </a:xfrm>
        </p:spPr>
        <p:txBody>
          <a:bodyPr vert="horz" lIns="91440" tIns="45720" rIns="91440" bIns="45720" rtlCol="0">
            <a:noAutofit/>
          </a:bodyPr>
          <a:lstStyle/>
          <a:p>
            <a:pPr marL="0" indent="0" fontAlgn="base">
              <a:buNone/>
            </a:pPr>
            <a:r>
              <a:rPr lang="en-US" sz="2800" dirty="0"/>
              <a:t>A solid substance is subjected to a number of tests and observations. Which of the following test results </a:t>
            </a:r>
            <a:r>
              <a:rPr lang="en-US" sz="2800" dirty="0">
                <a:solidFill>
                  <a:srgbClr val="00B0F0"/>
                </a:solidFill>
              </a:rPr>
              <a:t>would </a:t>
            </a:r>
            <a:r>
              <a:rPr lang="en-US" sz="2800" dirty="0" smtClean="0">
                <a:solidFill>
                  <a:srgbClr val="00B0F0"/>
                </a:solidFill>
              </a:rPr>
              <a:t>be </a:t>
            </a:r>
            <a:r>
              <a:rPr lang="en-US" sz="2800" dirty="0">
                <a:solidFill>
                  <a:srgbClr val="00B0F0"/>
                </a:solidFill>
              </a:rPr>
              <a:t>classified as a </a:t>
            </a:r>
            <a:r>
              <a:rPr lang="en-US" sz="2800" b="1" i="1" u="sng" dirty="0">
                <a:solidFill>
                  <a:srgbClr val="00B0F0"/>
                </a:solidFill>
              </a:rPr>
              <a:t>chemical property</a:t>
            </a:r>
            <a:r>
              <a:rPr lang="en-US" sz="2800" dirty="0">
                <a:solidFill>
                  <a:srgbClr val="00B0F0"/>
                </a:solidFill>
              </a:rPr>
              <a:t> of the substance</a:t>
            </a:r>
            <a:r>
              <a:rPr lang="en-US" sz="2800" dirty="0"/>
              <a:t>?</a:t>
            </a:r>
          </a:p>
          <a:p>
            <a:pPr marL="0" indent="0" fontAlgn="base">
              <a:lnSpc>
                <a:spcPct val="100000"/>
              </a:lnSpc>
              <a:spcBef>
                <a:spcPts val="0"/>
              </a:spcBef>
              <a:buNone/>
            </a:pPr>
            <a:r>
              <a:rPr lang="en-US" sz="2800" dirty="0">
                <a:solidFill>
                  <a:srgbClr val="FFC000"/>
                </a:solidFill>
              </a:rPr>
              <a:t>A) It reacts with base to form water.</a:t>
            </a:r>
          </a:p>
          <a:p>
            <a:pPr marL="0" indent="0" fontAlgn="base">
              <a:lnSpc>
                <a:spcPct val="100000"/>
              </a:lnSpc>
              <a:spcBef>
                <a:spcPts val="0"/>
              </a:spcBef>
              <a:buNone/>
            </a:pPr>
            <a:r>
              <a:rPr lang="en-US" sz="2800" dirty="0"/>
              <a:t>B) Its density is 1.84 g/</a:t>
            </a:r>
            <a:r>
              <a:rPr lang="en-US" sz="2800" dirty="0" err="1"/>
              <a:t>mL.</a:t>
            </a:r>
            <a:endParaRPr lang="en-US" sz="2800" dirty="0"/>
          </a:p>
          <a:p>
            <a:pPr marL="0" indent="0" fontAlgn="base">
              <a:lnSpc>
                <a:spcPct val="100000"/>
              </a:lnSpc>
              <a:spcBef>
                <a:spcPts val="0"/>
              </a:spcBef>
              <a:buNone/>
            </a:pPr>
            <a:r>
              <a:rPr lang="en-US" sz="2800" dirty="0"/>
              <a:t>C) It tastes sour.</a:t>
            </a:r>
          </a:p>
          <a:p>
            <a:pPr marL="0" indent="0" fontAlgn="base">
              <a:lnSpc>
                <a:spcPct val="100000"/>
              </a:lnSpc>
              <a:spcBef>
                <a:spcPts val="0"/>
              </a:spcBef>
              <a:buNone/>
            </a:pPr>
            <a:r>
              <a:rPr lang="en-US" sz="2800" dirty="0"/>
              <a:t>D) It is a white-colored solid.</a:t>
            </a:r>
          </a:p>
          <a:p>
            <a:pPr marL="0" indent="0" fontAlgn="base">
              <a:buNone/>
            </a:pPr>
            <a:endParaRPr lang="en-US" sz="2800" dirty="0"/>
          </a:p>
        </p:txBody>
      </p:sp>
    </p:spTree>
    <p:extLst>
      <p:ext uri="{BB962C8B-B14F-4D97-AF65-F5344CB8AC3E}">
        <p14:creationId xmlns:p14="http://schemas.microsoft.com/office/powerpoint/2010/main" val="2673085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uiExpand="1" build="allAtOnce"/>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F09A44C-857D-42FD-9219-94A36248C2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Chalkboard education presentation (widescreen)</Template>
  <TotalTime>0</TotalTime>
  <Words>1047</Words>
  <Application>Microsoft Office PowerPoint</Application>
  <PresentationFormat>Custom</PresentationFormat>
  <Paragraphs>134</Paragraphs>
  <Slides>11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Consolas</vt:lpstr>
      <vt:lpstr>Corbel</vt:lpstr>
      <vt:lpstr>Wingdings</vt:lpstr>
      <vt:lpstr>Chalkboard 16x9</vt:lpstr>
      <vt:lpstr>Writing Better Multiple Choice Questions Using a Test Item Checklist</vt:lpstr>
      <vt:lpstr>Outline</vt:lpstr>
      <vt:lpstr>Test Item Checklist (TIC): What is it and its purpose?</vt:lpstr>
      <vt:lpstr>What does the TIC assess?</vt:lpstr>
      <vt:lpstr>TIC Criteria</vt:lpstr>
      <vt:lpstr>TIC Criteria Continued…</vt:lpstr>
      <vt:lpstr>TIC Criteria Continued…</vt:lpstr>
      <vt:lpstr>Example…Poor Alignment </vt:lpstr>
      <vt:lpstr>Example…Poor Stem</vt:lpstr>
      <vt:lpstr>Example…Poor Options and Graphics</vt:lpstr>
      <vt:lpstr>References</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2016-04-19T18:20:13Z</dcterms:created>
  <dcterms:modified xsi:type="dcterms:W3CDTF">2016-05-01T04:21:54Z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TC028048469991</vt:lpwstr>
  </property>
</Properties>
</file>