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8" r:id="rId3"/>
    <p:sldId id="257" r:id="rId4"/>
    <p:sldId id="289" r:id="rId5"/>
    <p:sldId id="259" r:id="rId6"/>
    <p:sldId id="271" r:id="rId7"/>
    <p:sldId id="260" r:id="rId8"/>
    <p:sldId id="272" r:id="rId9"/>
    <p:sldId id="267" r:id="rId10"/>
    <p:sldId id="261" r:id="rId11"/>
    <p:sldId id="285" r:id="rId12"/>
    <p:sldId id="290" r:id="rId13"/>
    <p:sldId id="286" r:id="rId14"/>
    <p:sldId id="266" r:id="rId15"/>
    <p:sldId id="264" r:id="rId16"/>
    <p:sldId id="281" r:id="rId17"/>
    <p:sldId id="287" r:id="rId18"/>
    <p:sldId id="280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11781065697283"/>
          <c:y val="4.1270314356485489E-2"/>
          <c:w val="0.80593195258819428"/>
          <c:h val="0.80440166206845631"/>
        </c:manualLayout>
      </c:layout>
      <c:barChart>
        <c:barDir val="col"/>
        <c:grouping val="clustered"/>
        <c:varyColors val="0"/>
        <c:ser>
          <c:idx val="0"/>
          <c:order val="0"/>
          <c:tx>
            <c:v>Information Literacy</c:v>
          </c:tx>
          <c:invertIfNegative val="0"/>
          <c:cat>
            <c:strRef>
              <c:f>Sheet3!$D$23:$D$26</c:f>
              <c:strCache>
                <c:ptCount val="4"/>
                <c:pt idx="0">
                  <c:v>Needs Development</c:v>
                </c:pt>
                <c:pt idx="1">
                  <c:v>Standard</c:v>
                </c:pt>
                <c:pt idx="2">
                  <c:v>Above Standard</c:v>
                </c:pt>
                <c:pt idx="3">
                  <c:v>Excellent</c:v>
                </c:pt>
              </c:strCache>
            </c:strRef>
          </c:cat>
          <c:val>
            <c:numRef>
              <c:f>Sheet3!$E$23:$E$26</c:f>
              <c:numCache>
                <c:formatCode>General</c:formatCode>
                <c:ptCount val="4"/>
                <c:pt idx="0">
                  <c:v>16</c:v>
                </c:pt>
                <c:pt idx="1">
                  <c:v>30</c:v>
                </c:pt>
                <c:pt idx="2">
                  <c:v>28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v>Hypothesis Development</c:v>
          </c:tx>
          <c:invertIfNegative val="0"/>
          <c:cat>
            <c:strRef>
              <c:f>Sheet3!$D$23:$D$26</c:f>
              <c:strCache>
                <c:ptCount val="4"/>
                <c:pt idx="0">
                  <c:v>Needs Development</c:v>
                </c:pt>
                <c:pt idx="1">
                  <c:v>Standard</c:v>
                </c:pt>
                <c:pt idx="2">
                  <c:v>Above Standard</c:v>
                </c:pt>
                <c:pt idx="3">
                  <c:v>Excellent</c:v>
                </c:pt>
              </c:strCache>
            </c:strRef>
          </c:cat>
          <c:val>
            <c:numRef>
              <c:f>Sheet3!$F$23:$F$26</c:f>
              <c:numCache>
                <c:formatCode>General</c:formatCode>
                <c:ptCount val="4"/>
                <c:pt idx="0">
                  <c:v>15</c:v>
                </c:pt>
                <c:pt idx="1">
                  <c:v>33</c:v>
                </c:pt>
                <c:pt idx="2">
                  <c:v>24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v>Statistical Comprehension</c:v>
          </c:tx>
          <c:invertIfNegative val="0"/>
          <c:cat>
            <c:strRef>
              <c:f>Sheet3!$D$23:$D$26</c:f>
              <c:strCache>
                <c:ptCount val="4"/>
                <c:pt idx="0">
                  <c:v>Needs Development</c:v>
                </c:pt>
                <c:pt idx="1">
                  <c:v>Standard</c:v>
                </c:pt>
                <c:pt idx="2">
                  <c:v>Above Standard</c:v>
                </c:pt>
                <c:pt idx="3">
                  <c:v>Excellent</c:v>
                </c:pt>
              </c:strCache>
            </c:strRef>
          </c:cat>
          <c:val>
            <c:numRef>
              <c:f>Sheet3!$G$23:$G$26</c:f>
              <c:numCache>
                <c:formatCode>General</c:formatCode>
                <c:ptCount val="4"/>
                <c:pt idx="0">
                  <c:v>13</c:v>
                </c:pt>
                <c:pt idx="1">
                  <c:v>35</c:v>
                </c:pt>
                <c:pt idx="2">
                  <c:v>24</c:v>
                </c:pt>
                <c:pt idx="3">
                  <c:v>4</c:v>
                </c:pt>
              </c:numCache>
            </c:numRef>
          </c:val>
        </c:ser>
        <c:ser>
          <c:idx val="3"/>
          <c:order val="3"/>
          <c:tx>
            <c:v>Critical Thinking Skills</c:v>
          </c:tx>
          <c:invertIfNegative val="0"/>
          <c:cat>
            <c:strRef>
              <c:f>Sheet3!$D$23:$D$26</c:f>
              <c:strCache>
                <c:ptCount val="4"/>
                <c:pt idx="0">
                  <c:v>Needs Development</c:v>
                </c:pt>
                <c:pt idx="1">
                  <c:v>Standard</c:v>
                </c:pt>
                <c:pt idx="2">
                  <c:v>Above Standard</c:v>
                </c:pt>
                <c:pt idx="3">
                  <c:v>Excellent</c:v>
                </c:pt>
              </c:strCache>
            </c:strRef>
          </c:cat>
          <c:val>
            <c:numRef>
              <c:f>Sheet3!$H$23:$H$26</c:f>
              <c:numCache>
                <c:formatCode>General</c:formatCode>
                <c:ptCount val="4"/>
                <c:pt idx="0">
                  <c:v>13</c:v>
                </c:pt>
                <c:pt idx="1">
                  <c:v>37</c:v>
                </c:pt>
                <c:pt idx="2">
                  <c:v>22</c:v>
                </c:pt>
                <c:pt idx="3">
                  <c:v>4</c:v>
                </c:pt>
              </c:numCache>
            </c:numRef>
          </c:val>
        </c:ser>
        <c:ser>
          <c:idx val="4"/>
          <c:order val="4"/>
          <c:tx>
            <c:v>Mastery of APA Style</c:v>
          </c:tx>
          <c:invertIfNegative val="0"/>
          <c:cat>
            <c:strRef>
              <c:f>Sheet3!$D$23:$D$26</c:f>
              <c:strCache>
                <c:ptCount val="4"/>
                <c:pt idx="0">
                  <c:v>Needs Development</c:v>
                </c:pt>
                <c:pt idx="1">
                  <c:v>Standard</c:v>
                </c:pt>
                <c:pt idx="2">
                  <c:v>Above Standard</c:v>
                </c:pt>
                <c:pt idx="3">
                  <c:v>Excellent</c:v>
                </c:pt>
              </c:strCache>
            </c:strRef>
          </c:cat>
          <c:val>
            <c:numRef>
              <c:f>Sheet3!$I$23:$I$26</c:f>
              <c:numCache>
                <c:formatCode>General</c:formatCode>
                <c:ptCount val="4"/>
                <c:pt idx="0">
                  <c:v>6</c:v>
                </c:pt>
                <c:pt idx="1">
                  <c:v>27</c:v>
                </c:pt>
                <c:pt idx="2">
                  <c:v>36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57344"/>
        <c:axId val="76858880"/>
      </c:barChart>
      <c:catAx>
        <c:axId val="7685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76858880"/>
        <c:crosses val="autoZero"/>
        <c:auto val="1"/>
        <c:lblAlgn val="ctr"/>
        <c:lblOffset val="100"/>
        <c:noMultiLvlLbl val="0"/>
      </c:catAx>
      <c:valAx>
        <c:axId val="768588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Number of Student Papers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76857344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76412865538323371"/>
          <c:y val="7.6445751186472538E-2"/>
          <c:w val="0.2103276606553213"/>
          <c:h val="0.25067048437127176"/>
        </c:manualLayout>
      </c:layout>
      <c:overlay val="0"/>
      <c:txPr>
        <a:bodyPr/>
        <a:lstStyle/>
        <a:p>
          <a:pPr>
            <a:defRPr sz="1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8DD2C-D9A6-4167-AFF0-217C7C172DC6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5128C-9AC1-4E00-8A58-3322C6651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42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B155-BF2F-46C1-991D-433EF9F0ED4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40AFF-2D16-4E0C-80D6-24F8DE1B6A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1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40AFF-2D16-4E0C-80D6-24F8DE1B6A8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A2231F-765F-4762-8910-FDB80055F988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6A07B9-E940-40ED-BD41-F523139D0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192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Discovering Assessment</a:t>
            </a:r>
            <a:endParaRPr lang="en-US" sz="5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05400" y="5638800"/>
            <a:ext cx="3733800" cy="914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 smtClean="0"/>
              <a:t>Bryan Dowling</a:t>
            </a:r>
          </a:p>
          <a:p>
            <a:pPr algn="r"/>
            <a:r>
              <a:rPr lang="en-US" sz="1800" dirty="0" smtClean="0"/>
              <a:t>Psychology</a:t>
            </a:r>
          </a:p>
          <a:p>
            <a:pPr algn="l"/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81000" y="5638800"/>
            <a:ext cx="5105400" cy="914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 smtClean="0"/>
              <a:t>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Annual Assessment Day</a:t>
            </a:r>
          </a:p>
          <a:p>
            <a:pPr algn="l"/>
            <a:r>
              <a:rPr lang="en-US" sz="1800" dirty="0" smtClean="0"/>
              <a:t>April 21, 2015</a:t>
            </a:r>
          </a:p>
          <a:p>
            <a:pPr algn="l"/>
            <a:r>
              <a:rPr lang="en-US" sz="1800" dirty="0" smtClean="0"/>
              <a:t> 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987" y="3276600"/>
            <a:ext cx="6029013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2008/2010 – Psychological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9448"/>
            <a:ext cx="8503920" cy="4340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Began as a review to be covered in all sections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33 item quiz covering major statistical concepts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Aligned to learning outcomes in 2008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Provide feedback to instructors re. areas of </a:t>
            </a:r>
            <a:r>
              <a:rPr lang="en-US" dirty="0" smtClean="0">
                <a:solidFill>
                  <a:schemeClr val="tx1"/>
                </a:solidFill>
              </a:rPr>
              <a:t>difficulty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 smtClean="0"/>
          </a:p>
          <a:p>
            <a:r>
              <a:rPr lang="en-US" dirty="0" smtClean="0"/>
              <a:t>Review given every semester, data still being compiled, large/small section comparisons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204842"/>
              </p:ext>
            </p:extLst>
          </p:nvPr>
        </p:nvGraphicFramePr>
        <p:xfrm>
          <a:off x="1219200" y="3352800"/>
          <a:ext cx="6248400" cy="1550068"/>
        </p:xfrm>
        <a:graphic>
          <a:graphicData uri="http://schemas.openxmlformats.org/drawingml/2006/table">
            <a:tbl>
              <a:tblPr/>
              <a:tblGrid>
                <a:gridCol w="1456192"/>
                <a:gridCol w="1277483"/>
                <a:gridCol w="781050"/>
                <a:gridCol w="1483995"/>
                <a:gridCol w="1249680"/>
              </a:tblGrid>
              <a:tr h="2482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Semester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Mean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SD</a:t>
                      </a:r>
                      <a:endParaRPr lang="en-US" sz="180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Students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Sections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9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 2010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21.1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5.23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243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9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 2009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21.6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5.85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183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9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 2008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21.7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6.6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9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 2008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20.8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2008/2010 – Experimental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749552"/>
          </a:xfrm>
        </p:spPr>
        <p:txBody>
          <a:bodyPr>
            <a:normAutofit/>
          </a:bodyPr>
          <a:lstStyle/>
          <a:p>
            <a:r>
              <a:rPr lang="en-US" dirty="0" smtClean="0"/>
              <a:t>16 item content based quiz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Directly aligned to LO’s in departmental syllabus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Provide </a:t>
            </a:r>
            <a:r>
              <a:rPr lang="en-US" dirty="0">
                <a:solidFill>
                  <a:schemeClr val="tx1"/>
                </a:solidFill>
              </a:rPr>
              <a:t>feedback to instructors re. areas of difficulty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708958"/>
              </p:ext>
            </p:extLst>
          </p:nvPr>
        </p:nvGraphicFramePr>
        <p:xfrm>
          <a:off x="1371600" y="2895600"/>
          <a:ext cx="5867400" cy="1645920"/>
        </p:xfrm>
        <a:graphic>
          <a:graphicData uri="http://schemas.openxmlformats.org/drawingml/2006/table">
            <a:tbl>
              <a:tblPr/>
              <a:tblGrid>
                <a:gridCol w="1703562"/>
                <a:gridCol w="734294"/>
                <a:gridCol w="762544"/>
                <a:gridCol w="1295400"/>
                <a:gridCol w="1371600"/>
              </a:tblGrid>
              <a:tr h="1257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Semester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Mean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SD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Students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Sections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 2010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8.68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3.18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 2009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8.36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2.55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73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 2008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8.34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2.63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96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01752" y="4572000"/>
            <a:ext cx="8503920" cy="1597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5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– Present: Planned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r>
              <a:rPr lang="en-US" dirty="0" smtClean="0"/>
              <a:t>Experimental Psychology Writing </a:t>
            </a:r>
            <a:r>
              <a:rPr lang="en-US" dirty="0"/>
              <a:t>assessment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Developed the </a:t>
            </a:r>
            <a:r>
              <a:rPr lang="en-US" dirty="0">
                <a:solidFill>
                  <a:schemeClr val="tx1"/>
                </a:solidFill>
              </a:rPr>
              <a:t>idea </a:t>
            </a:r>
            <a:r>
              <a:rPr lang="en-US" dirty="0" smtClean="0">
                <a:solidFill>
                  <a:schemeClr val="tx1"/>
                </a:solidFill>
              </a:rPr>
              <a:t>working with other </a:t>
            </a:r>
            <a:r>
              <a:rPr lang="en-US" dirty="0">
                <a:solidFill>
                  <a:schemeClr val="tx1"/>
                </a:solidFill>
              </a:rPr>
              <a:t>departments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Sample of writing chosen from 22 section of WI course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Normalized and scored by 5 teaching assistants</a:t>
            </a:r>
          </a:p>
          <a:p>
            <a:r>
              <a:rPr lang="en-US" dirty="0" smtClean="0"/>
              <a:t>Based on 5 key competencies</a:t>
            </a: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Information </a:t>
            </a:r>
            <a:r>
              <a:rPr lang="en-US" i="1" dirty="0">
                <a:solidFill>
                  <a:schemeClr val="tx1"/>
                </a:solidFill>
              </a:rPr>
              <a:t>literacy and developing/organizing ideas 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Formulating </a:t>
            </a:r>
            <a:r>
              <a:rPr lang="en-US" i="1" dirty="0">
                <a:solidFill>
                  <a:schemeClr val="tx1"/>
                </a:solidFill>
              </a:rPr>
              <a:t>hypotheses and interpreting </a:t>
            </a:r>
            <a:r>
              <a:rPr lang="en-US" i="1" dirty="0" smtClean="0">
                <a:solidFill>
                  <a:schemeClr val="tx1"/>
                </a:solidFill>
              </a:rPr>
              <a:t>results</a:t>
            </a: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Demonstrate </a:t>
            </a:r>
            <a:r>
              <a:rPr lang="en-US" i="1" dirty="0">
                <a:solidFill>
                  <a:schemeClr val="tx1"/>
                </a:solidFill>
              </a:rPr>
              <a:t>statistical abilities in processing and reporting 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Critical </a:t>
            </a:r>
            <a:r>
              <a:rPr lang="en-US" i="1" dirty="0">
                <a:solidFill>
                  <a:schemeClr val="tx1"/>
                </a:solidFill>
              </a:rPr>
              <a:t>thinking skills 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/>
            <a:r>
              <a:rPr lang="en-US" i="1" dirty="0" smtClean="0">
                <a:solidFill>
                  <a:schemeClr val="tx1"/>
                </a:solidFill>
              </a:rPr>
              <a:t>APA Style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94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– Writing Assessment</a:t>
            </a: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428667395"/>
              </p:ext>
            </p:extLst>
          </p:nvPr>
        </p:nvGraphicFramePr>
        <p:xfrm>
          <a:off x="685800" y="1752600"/>
          <a:ext cx="75057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862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the Loop</a:t>
            </a: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081677"/>
              </p:ext>
            </p:extLst>
          </p:nvPr>
        </p:nvGraphicFramePr>
        <p:xfrm>
          <a:off x="1676400" y="1600200"/>
          <a:ext cx="5562600" cy="2514598"/>
        </p:xfrm>
        <a:graphic>
          <a:graphicData uri="http://schemas.openxmlformats.org/drawingml/2006/table">
            <a:tbl>
              <a:tblPr firstRow="1" firstCol="1" bandRow="1"/>
              <a:tblGrid>
                <a:gridCol w="3066177"/>
                <a:gridCol w="1201023"/>
                <a:gridCol w="1295400"/>
              </a:tblGrid>
              <a:tr h="6200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All Program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Level Learning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Outcomes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Fulfilled by Psych 250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Measured in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Writing Assessment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Knowledge Base of Psychology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Research Methods in Psychology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Critical Thinking Skills in Psychology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Application of Psychology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Values in Psychology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Information and Technological Literacy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Communication Skills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Wingdings"/>
                          <a:ea typeface="Times New Roman"/>
                          <a:cs typeface="Times New Roman"/>
                        </a:rPr>
                        <a:t>ü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Sociocultural Awareness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301752" y="4270248"/>
            <a:ext cx="8503920" cy="190195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Experimental Psychology Writing Assessment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Were able to identify problem areas </a:t>
            </a:r>
            <a:r>
              <a:rPr lang="en-US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improve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Standardized rubric distributed, expectations are spelled out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Demonstrate competencies of Program Level learning outcomes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Will repeat assessment and see if the rubric is effective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hart20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" y="381000"/>
            <a:ext cx="9010650" cy="586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 in Assessment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Bottom-up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Course-level assessment measures developed</a:t>
            </a:r>
          </a:p>
          <a:p>
            <a:pPr lvl="2"/>
            <a:r>
              <a:rPr lang="en-US" dirty="0" smtClean="0"/>
              <a:t>Introductory Psychology</a:t>
            </a:r>
          </a:p>
          <a:p>
            <a:pPr lvl="2"/>
            <a:r>
              <a:rPr lang="en-US" dirty="0" smtClean="0"/>
              <a:t>Statistical Methods in Psychology</a:t>
            </a:r>
          </a:p>
          <a:p>
            <a:pPr lvl="2"/>
            <a:r>
              <a:rPr lang="en-US" dirty="0" smtClean="0"/>
              <a:t>Experimental Psychology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Course-level learning outcomes for individual classes</a:t>
            </a:r>
          </a:p>
          <a:p>
            <a:r>
              <a:rPr lang="en-US" dirty="0" smtClean="0"/>
              <a:t>Top-down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Mission statement for the department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Program-level outcomes adapted from APA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Curriculum matrix developed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Related Activities</a:t>
            </a: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1752" y="1752600"/>
            <a:ext cx="8503920" cy="426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Exit survey since 2012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Incentive for graduating seniors to complete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Helps drive curriculum changes, workshop offerings, and identify problem areas in the department </a:t>
            </a:r>
          </a:p>
          <a:p>
            <a:r>
              <a:rPr lang="en-US" dirty="0" smtClean="0"/>
              <a:t>Grade Data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Comparing grade data to assessment data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Test the validity of our assessments and/or our grades</a:t>
            </a:r>
          </a:p>
          <a:p>
            <a:r>
              <a:rPr lang="en-US" dirty="0" smtClean="0"/>
              <a:t>Early Intervention for the Writing Center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Based on writing assessment data, fortunate to have support of the Writing  Center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Measure writing ability in first week, and identify students that may struggle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3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0080" y="1828800"/>
            <a:ext cx="7589520" cy="3505200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en-US" dirty="0" smtClean="0"/>
              <a:t>Perfection is not a requirement</a:t>
            </a:r>
          </a:p>
          <a:p>
            <a:pPr lvl="0">
              <a:defRPr/>
            </a:pPr>
            <a:r>
              <a:rPr lang="en-US" dirty="0" smtClean="0"/>
              <a:t>Major benefits, doesn’t have to be a lot of work</a:t>
            </a:r>
          </a:p>
          <a:p>
            <a:pPr lvl="0">
              <a:defRPr/>
            </a:pPr>
            <a:r>
              <a:rPr lang="en-US" dirty="0" smtClean="0"/>
              <a:t>Develop a reasonable plan </a:t>
            </a:r>
          </a:p>
          <a:p>
            <a:pPr lvl="0">
              <a:defRPr/>
            </a:pPr>
            <a:r>
              <a:rPr lang="en-US" dirty="0" smtClean="0"/>
              <a:t>Consult the governing body for guidance</a:t>
            </a:r>
          </a:p>
          <a:p>
            <a:pPr lvl="0">
              <a:defRPr/>
            </a:pPr>
            <a:r>
              <a:rPr lang="en-US" dirty="0" smtClean="0"/>
              <a:t>Keep faculty involved</a:t>
            </a:r>
          </a:p>
          <a:p>
            <a:pPr lvl="0">
              <a:defRPr/>
            </a:pPr>
            <a:r>
              <a:rPr lang="en-US" dirty="0" smtClean="0"/>
              <a:t>Operationalize, use creative measures</a:t>
            </a:r>
          </a:p>
          <a:p>
            <a:pPr lvl="0">
              <a:defRPr/>
            </a:pPr>
            <a:r>
              <a:rPr lang="en-US" dirty="0" smtClean="0"/>
              <a:t>Process, not an end-point</a:t>
            </a:r>
          </a:p>
          <a:p>
            <a:pPr lvl="0">
              <a:defRPr/>
            </a:pPr>
            <a:r>
              <a:rPr lang="en-US" dirty="0" smtClean="0"/>
              <a:t>Get involved!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4572000"/>
            <a:ext cx="3276600" cy="1676400"/>
          </a:xfrm>
          <a:prstGeom prst="rect">
            <a:avLst/>
          </a:prstGeom>
        </p:spPr>
        <p:txBody>
          <a:bodyPr/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sz="1600" dirty="0" smtClean="0"/>
              <a:t>If you don’t know where you’re 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sz="1600" dirty="0" smtClean="0"/>
              <a:t>going, any road will take you there</a:t>
            </a:r>
          </a:p>
          <a:p>
            <a:pPr marL="285750" indent="-285750" algn="r">
              <a:spcBef>
                <a:spcPct val="20000"/>
              </a:spcBef>
              <a:buClr>
                <a:schemeClr val="accent1"/>
              </a:buClr>
              <a:buSzPct val="85000"/>
              <a:buFontTx/>
              <a:buChar char="-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Lewis Carroll </a:t>
            </a:r>
          </a:p>
          <a:p>
            <a:pPr algn="r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Alice in Wonderland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b="12000"/>
          <a:stretch>
            <a:fillRect/>
          </a:stretch>
        </p:blipFill>
        <p:spPr bwMode="auto">
          <a:xfrm>
            <a:off x="762000" y="381000"/>
            <a:ext cx="3276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92073" y="990600"/>
            <a:ext cx="3810000" cy="485832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/>
              <a:t>Meredith Reitman</a:t>
            </a:r>
          </a:p>
          <a:p>
            <a:pPr>
              <a:defRPr/>
            </a:pPr>
            <a:r>
              <a:rPr lang="en-US" sz="2400" dirty="0" smtClean="0"/>
              <a:t>Provost Rabinowitz</a:t>
            </a:r>
          </a:p>
          <a:p>
            <a:pPr>
              <a:defRPr/>
            </a:pPr>
            <a:r>
              <a:rPr lang="en-US" sz="2400" dirty="0" smtClean="0"/>
              <a:t>Psychology Assessment Committee</a:t>
            </a:r>
          </a:p>
          <a:p>
            <a:pPr>
              <a:defRPr/>
            </a:pPr>
            <a:r>
              <a:rPr lang="en-US" sz="2400" dirty="0" smtClean="0"/>
              <a:t>Fellow Assessment Fellows </a:t>
            </a:r>
          </a:p>
          <a:p>
            <a:pPr>
              <a:defRPr/>
            </a:pPr>
            <a:r>
              <a:rPr lang="en-US" sz="2400" dirty="0" smtClean="0"/>
              <a:t>ACERT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 of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883152"/>
          </a:xfrm>
        </p:spPr>
        <p:txBody>
          <a:bodyPr/>
          <a:lstStyle/>
          <a:p>
            <a:r>
              <a:rPr lang="en-US" dirty="0" smtClean="0"/>
              <a:t>2001 – 2007: Self Assessment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Early assessments to guide curriculum changes</a:t>
            </a:r>
          </a:p>
          <a:p>
            <a:r>
              <a:rPr lang="en-US" dirty="0" smtClean="0"/>
              <a:t>2008 – 2010: Middle States Assessment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Aligning our assessments with Middle States recommendations</a:t>
            </a:r>
          </a:p>
          <a:p>
            <a:r>
              <a:rPr lang="en-US" dirty="0" smtClean="0"/>
              <a:t>2011 – Present: Structured Assessment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Combining Middle States recommendations with faculty driven self assessments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Psychology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572000"/>
          </a:xfrm>
        </p:spPr>
        <p:txBody>
          <a:bodyPr/>
          <a:lstStyle/>
          <a:p>
            <a:r>
              <a:rPr lang="en-US" dirty="0" smtClean="0"/>
              <a:t>Over 3000 undergraduate majors</a:t>
            </a:r>
          </a:p>
          <a:p>
            <a:r>
              <a:rPr lang="en-US" dirty="0" smtClean="0"/>
              <a:t>40 full-time faculty, 30 graduate teaching fellows, 40 to 50 adjuncts</a:t>
            </a:r>
          </a:p>
          <a:p>
            <a:r>
              <a:rPr lang="en-US" dirty="0" smtClean="0"/>
              <a:t>80 classes spread over 200-250 sections</a:t>
            </a:r>
          </a:p>
          <a:p>
            <a:r>
              <a:rPr lang="en-US" dirty="0" smtClean="0"/>
              <a:t>1 in 4 graduating seniors are Psychology majors </a:t>
            </a:r>
          </a:p>
          <a:p>
            <a:r>
              <a:rPr lang="en-US" dirty="0" smtClean="0"/>
              <a:t>Self-study, curriculum management, course development all aided by assessment</a:t>
            </a:r>
          </a:p>
          <a:p>
            <a:r>
              <a:rPr lang="en-US" dirty="0" smtClean="0"/>
              <a:t>Psychologists as Assessors</a:t>
            </a:r>
          </a:p>
          <a:p>
            <a:r>
              <a:rPr lang="en-US" dirty="0" smtClean="0"/>
              <a:t>Work in progress…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2001 – 2007: Self Assessment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43050408"/>
              </p:ext>
            </p:extLst>
          </p:nvPr>
        </p:nvGraphicFramePr>
        <p:xfrm>
          <a:off x="1371600" y="2971800"/>
          <a:ext cx="6248400" cy="1143000"/>
        </p:xfrm>
        <a:graphic>
          <a:graphicData uri="http://schemas.openxmlformats.org/drawingml/2006/table">
            <a:tbl>
              <a:tblPr/>
              <a:tblGrid>
                <a:gridCol w="1456192"/>
                <a:gridCol w="1277483"/>
                <a:gridCol w="781050"/>
                <a:gridCol w="1483995"/>
                <a:gridCol w="1249680"/>
              </a:tblGrid>
              <a:tr h="28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Semester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Mean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SD</a:t>
                      </a:r>
                      <a:endParaRPr lang="en-US" sz="180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Students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 Sections</a:t>
                      </a:r>
                      <a:endParaRPr lang="en-US" sz="18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 2007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18.7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7.1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 2003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20.6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4.9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 2001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20.7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5.3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01752" y="1676400"/>
            <a:ext cx="8503920" cy="141935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Psychological Statistics end of semester review</a:t>
            </a:r>
            <a:endParaRPr lang="en-US" sz="2400" dirty="0"/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Incorporated as part of curriculum overhaul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33 </a:t>
            </a:r>
            <a:r>
              <a:rPr lang="en-US" sz="1800" dirty="0">
                <a:solidFill>
                  <a:schemeClr val="tx1"/>
                </a:solidFill>
              </a:rPr>
              <a:t>item quiz covering major statistical concepts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Provide </a:t>
            </a:r>
            <a:r>
              <a:rPr lang="en-US" sz="1800" dirty="0">
                <a:solidFill>
                  <a:schemeClr val="tx1"/>
                </a:solidFill>
              </a:rPr>
              <a:t>feedback to instructors re. areas of </a:t>
            </a:r>
            <a:r>
              <a:rPr lang="en-US" sz="1800" dirty="0" smtClean="0">
                <a:solidFill>
                  <a:schemeClr val="tx1"/>
                </a:solidFill>
              </a:rPr>
              <a:t>difficulty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1752" y="4343400"/>
            <a:ext cx="8503920" cy="2028952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 smtClean="0"/>
              <a:t>Introductory Psychology 12 item multiple choice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Fairly specific and seemingly arbitrary questions (e.g. </a:t>
            </a:r>
            <a:r>
              <a:rPr lang="en-US" sz="2600" dirty="0" err="1" smtClean="0">
                <a:solidFill>
                  <a:schemeClr val="tx1"/>
                </a:solidFill>
              </a:rPr>
              <a:t>Broca</a:t>
            </a:r>
            <a:r>
              <a:rPr lang="en-US" sz="2600" dirty="0" smtClean="0">
                <a:solidFill>
                  <a:schemeClr val="tx1"/>
                </a:solidFill>
              </a:rPr>
              <a:t> vs. Wernicke)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Administered pre- and post-class, 3 different versions, tracking student and faculty performance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The average post-test score (</a:t>
            </a:r>
            <a:r>
              <a:rPr lang="en-US" sz="2600" i="1" dirty="0" smtClean="0">
                <a:solidFill>
                  <a:schemeClr val="tx1"/>
                </a:solidFill>
              </a:rPr>
              <a:t>n</a:t>
            </a:r>
            <a:r>
              <a:rPr lang="en-US" sz="2600" dirty="0" smtClean="0">
                <a:solidFill>
                  <a:schemeClr val="tx1"/>
                </a:solidFill>
              </a:rPr>
              <a:t> = 481, </a:t>
            </a:r>
            <a:r>
              <a:rPr lang="en-US" sz="2600" i="1" dirty="0" smtClean="0">
                <a:solidFill>
                  <a:schemeClr val="tx1"/>
                </a:solidFill>
              </a:rPr>
              <a:t>M</a:t>
            </a:r>
            <a:r>
              <a:rPr lang="en-US" sz="2600" dirty="0" smtClean="0">
                <a:solidFill>
                  <a:schemeClr val="tx1"/>
                </a:solidFill>
              </a:rPr>
              <a:t> = 7.41) was significantly higher than the average pre-test score (</a:t>
            </a:r>
            <a:r>
              <a:rPr lang="en-US" sz="2600" i="1" dirty="0" smtClean="0">
                <a:solidFill>
                  <a:schemeClr val="tx1"/>
                </a:solidFill>
              </a:rPr>
              <a:t>n</a:t>
            </a:r>
            <a:r>
              <a:rPr lang="en-US" sz="2600" dirty="0" smtClean="0">
                <a:solidFill>
                  <a:schemeClr val="tx1"/>
                </a:solidFill>
              </a:rPr>
              <a:t> = 621,  </a:t>
            </a:r>
            <a:r>
              <a:rPr lang="en-US" sz="2600" i="1" dirty="0" smtClean="0">
                <a:solidFill>
                  <a:schemeClr val="tx1"/>
                </a:solidFill>
              </a:rPr>
              <a:t>M</a:t>
            </a:r>
            <a:r>
              <a:rPr lang="en-US" sz="2600" dirty="0" smtClean="0">
                <a:solidFill>
                  <a:schemeClr val="tx1"/>
                </a:solidFill>
              </a:rPr>
              <a:t> = 5.25), </a:t>
            </a:r>
            <a:r>
              <a:rPr lang="en-US" sz="2600" i="1" dirty="0" smtClean="0">
                <a:solidFill>
                  <a:schemeClr val="tx1"/>
                </a:solidFill>
              </a:rPr>
              <a:t>t</a:t>
            </a:r>
            <a:r>
              <a:rPr lang="en-US" sz="2600" dirty="0" smtClean="0">
                <a:solidFill>
                  <a:schemeClr val="tx1"/>
                </a:solidFill>
              </a:rPr>
              <a:t>(1100) = 15.01, </a:t>
            </a:r>
            <a:r>
              <a:rPr lang="en-US" sz="2600" i="1" dirty="0" smtClean="0">
                <a:solidFill>
                  <a:schemeClr val="tx1"/>
                </a:solidFill>
              </a:rPr>
              <a:t>p</a:t>
            </a:r>
            <a:r>
              <a:rPr lang="en-US" sz="2600" dirty="0" smtClean="0">
                <a:solidFill>
                  <a:schemeClr val="tx1"/>
                </a:solidFill>
              </a:rPr>
              <a:t> &lt; .01. </a:t>
            </a:r>
          </a:p>
        </p:txBody>
      </p:sp>
    </p:spTree>
    <p:extLst>
      <p:ext uri="{BB962C8B-B14F-4D97-AF65-F5344CB8AC3E}">
        <p14:creationId xmlns:p14="http://schemas.microsoft.com/office/powerpoint/2010/main" val="5522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– 2010: Middle States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50392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Product of Middle States recommendations</a:t>
            </a:r>
          </a:p>
          <a:p>
            <a:r>
              <a:rPr lang="en-US" dirty="0" smtClean="0"/>
              <a:t>Psych 100 curriculum – 5 pages, 13 outcomes</a:t>
            </a:r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dirty="0" smtClean="0"/>
              <a:t>Need formalized learning outcomes for all classes</a:t>
            </a:r>
          </a:p>
          <a:p>
            <a:r>
              <a:rPr lang="en-US" dirty="0" smtClean="0"/>
              <a:t>Pre-existing subsections of curriculum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Applied, Biopsychology, Cognitive, Developmental</a:t>
            </a:r>
          </a:p>
          <a:p>
            <a:r>
              <a:rPr lang="en-US" dirty="0" smtClean="0"/>
              <a:t>Compiled, assigned to, and approved by faculty </a:t>
            </a:r>
          </a:p>
          <a:p>
            <a:r>
              <a:rPr lang="en-US" dirty="0" smtClean="0"/>
              <a:t>Became a part of all syllabi in 2009</a:t>
            </a:r>
          </a:p>
          <a:p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2971800"/>
            <a:ext cx="76200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Course-Level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41910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 smtClean="0"/>
              <a:t>Easy – Experimental Psychology</a:t>
            </a:r>
          </a:p>
          <a:p>
            <a:r>
              <a:rPr lang="en-US" sz="1600" u="sng" dirty="0" smtClean="0"/>
              <a:t>Understand</a:t>
            </a:r>
            <a:r>
              <a:rPr lang="en-US" sz="1600" dirty="0" smtClean="0"/>
              <a:t> the fundamentals of scientific methodology, including research design, hypothesis testing, variable selection, and sampling.  </a:t>
            </a:r>
          </a:p>
          <a:p>
            <a:r>
              <a:rPr lang="en-US" sz="1600" u="sng" dirty="0" smtClean="0"/>
              <a:t>Understand</a:t>
            </a:r>
            <a:r>
              <a:rPr lang="en-US" sz="1600" dirty="0" smtClean="0"/>
              <a:t> the fundamentals of ethical research, including but not limited to the completion of the CUNY online ethics certification (CBT). </a:t>
            </a:r>
          </a:p>
          <a:p>
            <a:r>
              <a:rPr lang="en-US" sz="1600" u="sng" dirty="0" smtClean="0"/>
              <a:t>Demonstrate information literacy</a:t>
            </a:r>
            <a:r>
              <a:rPr lang="en-US" sz="1600" dirty="0" smtClean="0"/>
              <a:t> by conducting literature searches and evaluating source materials.  </a:t>
            </a:r>
          </a:p>
          <a:p>
            <a:r>
              <a:rPr lang="en-US" sz="1600" u="sng" dirty="0" smtClean="0"/>
              <a:t>Carry out data collection</a:t>
            </a:r>
            <a:r>
              <a:rPr lang="en-US" sz="1600" dirty="0" smtClean="0"/>
              <a:t> using multiple modalities (observational, experimental, etc.) in conjunction with data analysis using computer software. </a:t>
            </a:r>
          </a:p>
          <a:p>
            <a:r>
              <a:rPr lang="en-US" sz="1600" u="sng" dirty="0" smtClean="0"/>
              <a:t>Effectively communicate</a:t>
            </a:r>
            <a:r>
              <a:rPr lang="en-US" sz="1600" dirty="0" smtClean="0"/>
              <a:t> results through research papers and oral presentations.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1447800"/>
            <a:ext cx="4191000" cy="495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 – Personal Adjustment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1600" u="sng" dirty="0" smtClean="0"/>
              <a:t>Learn </a:t>
            </a:r>
            <a:r>
              <a:rPr lang="en-US" sz="1600" u="sng" dirty="0"/>
              <a:t>major theories</a:t>
            </a:r>
            <a:r>
              <a:rPr lang="en-US" sz="1600" dirty="0"/>
              <a:t> and constructs of human adjustment including self-efficacy, self-consistency, </a:t>
            </a:r>
            <a:r>
              <a:rPr lang="en-US" sz="1600" dirty="0" smtClean="0"/>
              <a:t>intrinsic </a:t>
            </a:r>
            <a:r>
              <a:rPr lang="en-US" sz="1600" dirty="0"/>
              <a:t>motivation, and self-actualization</a:t>
            </a:r>
            <a:r>
              <a:rPr lang="en-US" sz="1600" dirty="0" smtClean="0"/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1600" u="sng" dirty="0" smtClean="0"/>
              <a:t>Develop </a:t>
            </a:r>
            <a:r>
              <a:rPr lang="en-US" sz="1600" u="sng" dirty="0"/>
              <a:t>awareness </a:t>
            </a:r>
            <a:r>
              <a:rPr lang="en-US" sz="1600" dirty="0"/>
              <a:t>of research from a multidisciplinary perspective, and how research is conducted. </a:t>
            </a:r>
            <a:r>
              <a:rPr lang="en-US" sz="1600" dirty="0" smtClean="0"/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1600" u="sng" dirty="0" smtClean="0"/>
              <a:t>Gain </a:t>
            </a:r>
            <a:r>
              <a:rPr lang="en-US" sz="1600" u="sng" dirty="0"/>
              <a:t>knowledge</a:t>
            </a:r>
            <a:r>
              <a:rPr lang="en-US" sz="1600" dirty="0"/>
              <a:t> of processes through which adaptive or maladaptive adjustment emerges.</a:t>
            </a:r>
            <a:r>
              <a:rPr lang="en-US" sz="1600" dirty="0" smtClean="0"/>
              <a:t> 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1600" u="sng" dirty="0" smtClean="0"/>
              <a:t>Understand</a:t>
            </a:r>
            <a:r>
              <a:rPr lang="en-US" sz="1600" dirty="0" smtClean="0"/>
              <a:t> </a:t>
            </a:r>
            <a:r>
              <a:rPr lang="en-US" sz="1600" dirty="0"/>
              <a:t>the major issues affecting human adjustment in work, health, motivation, and relationships (personal, organizational, and social issues).</a:t>
            </a:r>
            <a:r>
              <a:rPr lang="en-US" sz="1600" dirty="0" smtClean="0"/>
              <a:t> 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Program-Level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03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Program outcomes follow APA guidelines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09800"/>
            <a:ext cx="8305800" cy="3352800"/>
          </a:xfrm>
          <a:prstGeom prst="rect">
            <a:avLst/>
          </a:prstGeom>
        </p:spPr>
        <p:txBody>
          <a:bodyPr vert="horz" numCol="2"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 base of psychology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Research methods in psychology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Critical thinking skills   in psychology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Application of psychology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Values in psychology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Information and technology literacy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dirty="0" smtClean="0"/>
              <a:t>Communication skills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noProof="0" dirty="0" smtClean="0"/>
              <a:t>Sociocultural and international awareness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kumimoji="0" lang="en-US" sz="2700" b="0" i="1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 development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AutoNum type="arabicPeriod"/>
              <a:tabLst/>
              <a:defRPr/>
            </a:pPr>
            <a:r>
              <a:rPr lang="en-US" sz="2700" i="1" noProof="0" dirty="0" smtClean="0"/>
              <a:t>Career planning and development</a:t>
            </a:r>
            <a:endParaRPr kumimoji="0" lang="en-US" sz="27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Matrix</a:t>
            </a: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676400"/>
          <a:ext cx="6041498" cy="4064001"/>
        </p:xfrm>
        <a:graphic>
          <a:graphicData uri="http://schemas.openxmlformats.org/drawingml/2006/table">
            <a:tbl>
              <a:tblPr/>
              <a:tblGrid>
                <a:gridCol w="1307954"/>
                <a:gridCol w="591693"/>
                <a:gridCol w="591693"/>
                <a:gridCol w="591693"/>
                <a:gridCol w="591693"/>
                <a:gridCol w="591693"/>
                <a:gridCol w="591693"/>
                <a:gridCol w="591693"/>
                <a:gridCol w="591693"/>
              </a:tblGrid>
              <a:tr h="1121103">
                <a:tc>
                  <a:txBody>
                    <a:bodyPr/>
                    <a:lstStyle/>
                    <a:p>
                      <a:pPr algn="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785" marR="7785" marT="7785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Knowledge base of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psychology</a:t>
                      </a:r>
                    </a:p>
                    <a:p>
                      <a:pPr algn="ctr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Georgia"/>
                        </a:rPr>
                        <a:t>Research methods in psychology</a:t>
                      </a: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Critical thinking skills in psychology </a:t>
                      </a: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Application of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psychology</a:t>
                      </a:r>
                    </a:p>
                    <a:p>
                      <a:pPr algn="ctr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Values in psychology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Georgia"/>
                      </a:endParaRPr>
                    </a:p>
                    <a:p>
                      <a:pPr algn="ctr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Georgia"/>
                        </a:rPr>
                        <a:t>Information and technology literacy</a:t>
                      </a: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Communication skills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Georgia"/>
                      </a:endParaRPr>
                    </a:p>
                    <a:p>
                      <a:pPr algn="ctr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Georgia"/>
                        </a:rPr>
                        <a:t>Sociocultural and international awareness</a:t>
                      </a:r>
                    </a:p>
                  </a:txBody>
                  <a:tcPr marL="7785" marR="7785" marT="7785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100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Introductory Psychology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140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Human Adjustment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150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Human  Development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Georgia"/>
                      </a:endParaRP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160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Evolution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and Behavior</a:t>
                      </a: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170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Human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Sexuality</a:t>
                      </a: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180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Brain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and Behavior</a:t>
                      </a: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4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201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Georgia"/>
                        </a:rPr>
                        <a:t>– Independent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Georgia"/>
                        </a:rPr>
                        <a:t>Study</a:t>
                      </a:r>
                    </a:p>
                  </a:txBody>
                  <a:tcPr marL="7785" marR="7785" marT="77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Wingdings"/>
                        </a:rPr>
                        <a:t>ü</a:t>
                      </a:r>
                    </a:p>
                  </a:txBody>
                  <a:tcPr marL="7785" marR="7785" marT="77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2009/2010 – Introductory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With clearly defined/testable learning outcomes… 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Redesign assessment measure to align with course learning outcomes and GRE questions 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Simplify process, eliminating pre-test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Item analysis to provide feedback/close the loop</a:t>
            </a:r>
          </a:p>
          <a:p>
            <a:pPr lvl="1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74320" lvl="1" indent="0">
              <a:buNone/>
            </a:pP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Periodically check in, large/small class comparisons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421560"/>
              </p:ext>
            </p:extLst>
          </p:nvPr>
        </p:nvGraphicFramePr>
        <p:xfrm>
          <a:off x="1600200" y="3656203"/>
          <a:ext cx="5562600" cy="1645920"/>
        </p:xfrm>
        <a:graphic>
          <a:graphicData uri="http://schemas.openxmlformats.org/drawingml/2006/table">
            <a:tbl>
              <a:tblPr/>
              <a:tblGrid>
                <a:gridCol w="1410238"/>
                <a:gridCol w="846142"/>
                <a:gridCol w="775630"/>
                <a:gridCol w="1269212"/>
                <a:gridCol w="1261378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Semester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Mean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SD</a:t>
                      </a:r>
                      <a:endParaRPr lang="en-US" sz="1800" u="sng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n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Students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n Sections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Spring 2010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7.42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2.69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480</a:t>
                      </a:r>
                      <a:endParaRPr lang="en-US" sz="1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5</a:t>
                      </a:r>
                      <a:endParaRPr lang="en-US" sz="1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Fall 2009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7.39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2.22</a:t>
                      </a:r>
                      <a:endParaRPr lang="en-US" sz="1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909</a:t>
                      </a:r>
                      <a:endParaRPr lang="en-US" sz="1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6</a:t>
                      </a:r>
                      <a:endParaRPr lang="en-US" sz="1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Spring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2009 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6.99 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2.5 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494 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9 </a:t>
                      </a:r>
                      <a:endParaRPr lang="en-US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6261</TotalTime>
  <Words>1145</Words>
  <Application>Microsoft Office PowerPoint</Application>
  <PresentationFormat>On-screen Show (4:3)</PresentationFormat>
  <Paragraphs>333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Discovering Assessment</vt:lpstr>
      <vt:lpstr>Phases of Discovery</vt:lpstr>
      <vt:lpstr>Psychology Department</vt:lpstr>
      <vt:lpstr>2001 – 2007: Self Assessment</vt:lpstr>
      <vt:lpstr>2008 – 2010: Middle States Assessment</vt:lpstr>
      <vt:lpstr>Course-Level Learning Outcomes</vt:lpstr>
      <vt:lpstr>Program-Level Outcomes</vt:lpstr>
      <vt:lpstr>Curriculum Matrix</vt:lpstr>
      <vt:lpstr>2009/2010 – Introductory Psychology</vt:lpstr>
      <vt:lpstr>2008/2010 – Psychological Statistics</vt:lpstr>
      <vt:lpstr>2008/2010 – Experimental Psychology</vt:lpstr>
      <vt:lpstr>2011 – Present: Planned Assessments</vt:lpstr>
      <vt:lpstr>2013 – Writing Assessment</vt:lpstr>
      <vt:lpstr>Closing the Loop</vt:lpstr>
      <vt:lpstr>PowerPoint Presentation</vt:lpstr>
      <vt:lpstr>Accomplishments in Assessment</vt:lpstr>
      <vt:lpstr>Assessment Related Activities</vt:lpstr>
      <vt:lpstr>So What? </vt:lpstr>
      <vt:lpstr>PowerPoint Presentation</vt:lpstr>
    </vt:vector>
  </TitlesOfParts>
  <Company>CUNY Hunter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T. Dowling</dc:creator>
  <cp:lastModifiedBy>Nicole Nagler</cp:lastModifiedBy>
  <cp:revision>70</cp:revision>
  <dcterms:created xsi:type="dcterms:W3CDTF">2010-11-01T20:54:43Z</dcterms:created>
  <dcterms:modified xsi:type="dcterms:W3CDTF">2015-04-21T18:14:33Z</dcterms:modified>
</cp:coreProperties>
</file>