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embeddedFontLst>
    <p:embeddedFont>
      <p:font typeface="Droid Sans" panose="020B0604020202020204" charset="0"/>
      <p:regular r:id="rId16"/>
      <p:bold r:id="rId17"/>
    </p:embeddedFont>
    <p:embeddedFont>
      <p:font typeface="Roboto" panose="020B0604020202020204" charset="0"/>
      <p:regular r:id="rId18"/>
      <p:bold r:id="rId19"/>
      <p:italic r:id="rId20"/>
      <p:boldItalic r:id="rId21"/>
    </p:embeddedFont>
    <p:embeddedFont>
      <p:font typeface="Ubuntu" panose="020B0604020202020204" charset="0"/>
      <p:regular r:id="rId22"/>
      <p:bold r:id="rId23"/>
      <p:italic r:id="rId24"/>
      <p:boldItalic r:id="rId25"/>
    </p:embeddedFont>
    <p:embeddedFont>
      <p:font typeface="Open Sans" panose="020B0604020202020204" charset="0"/>
      <p:regular r:id="rId26"/>
      <p:bold r:id="rId27"/>
      <p:italic r:id="rId28"/>
      <p:boldItalic r:id="rId29"/>
    </p:embeddedFont>
    <p:embeddedFont>
      <p:font typeface="Roboto Slab" panose="020B0604020202020204" charset="0"/>
      <p:regular r:id="rId30"/>
      <p:bold r:id="rId3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9" d="100"/>
          <a:sy n="129" d="100"/>
        </p:scale>
        <p:origin x="-96" y="-15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font" Target="fonts/font11.fntdata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font" Target="fonts/font10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29" Type="http://schemas.openxmlformats.org/officeDocument/2006/relationships/font" Target="fonts/font1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9.fntdata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28" Type="http://schemas.openxmlformats.org/officeDocument/2006/relationships/font" Target="fonts/font13.fntdata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31" Type="http://schemas.openxmlformats.org/officeDocument/2006/relationships/font" Target="fonts/font1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font" Target="fonts/font12.fntdata"/><Relationship Id="rId30" Type="http://schemas.openxmlformats.org/officeDocument/2006/relationships/font" Target="fonts/font15.fntdata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838777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1524800" y="672605"/>
            <a:ext cx="1081625" cy="1124949"/>
          </a:xfrm>
          <a:custGeom>
            <a:avLst/>
            <a:gdLst/>
            <a:ahLst/>
            <a:cxnLst/>
            <a:rect l="0" t="0" r="0" b="0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1" name="Shape 11"/>
          <p:cNvSpPr/>
          <p:nvPr/>
        </p:nvSpPr>
        <p:spPr>
          <a:xfrm rot="10800000">
            <a:off x="6537562" y="3342925"/>
            <a:ext cx="1081625" cy="1124950"/>
          </a:xfrm>
          <a:custGeom>
            <a:avLst/>
            <a:gdLst/>
            <a:ahLst/>
            <a:cxnLst/>
            <a:rect l="0" t="0" r="0" b="0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/>
            <a:headEnd type="none" w="med" len="med"/>
            <a:tailEnd type="none" w="med" len="med"/>
          </a:ln>
        </p:spPr>
      </p:sp>
      <p:cxnSp>
        <p:nvCxnSpPr>
          <p:cNvPr id="12" name="Shape 12"/>
          <p:cNvCxnSpPr/>
          <p:nvPr/>
        </p:nvCxnSpPr>
        <p:spPr>
          <a:xfrm>
            <a:off x="4359601" y="2817463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" name="Shape 13"/>
          <p:cNvSpPr txBox="1">
            <a:spLocks noGrp="1"/>
          </p:cNvSpPr>
          <p:nvPr>
            <p:ph type="ctrTitle"/>
          </p:nvPr>
        </p:nvSpPr>
        <p:spPr>
          <a:xfrm>
            <a:off x="1680301" y="1188925"/>
            <a:ext cx="5783400" cy="14573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000"/>
            </a:lvl1pPr>
            <a:lvl2pPr lvl="1" algn="ctr">
              <a:spcBef>
                <a:spcPts val="0"/>
              </a:spcBef>
              <a:buSzPct val="100000"/>
              <a:defRPr sz="4000"/>
            </a:lvl2pPr>
            <a:lvl3pPr lvl="2" algn="ctr">
              <a:spcBef>
                <a:spcPts val="0"/>
              </a:spcBef>
              <a:buSzPct val="100000"/>
              <a:defRPr sz="4000"/>
            </a:lvl3pPr>
            <a:lvl4pPr lvl="3" algn="ctr">
              <a:spcBef>
                <a:spcPts val="0"/>
              </a:spcBef>
              <a:buSzPct val="100000"/>
              <a:defRPr sz="4000"/>
            </a:lvl4pPr>
            <a:lvl5pPr lvl="4" algn="ctr">
              <a:spcBef>
                <a:spcPts val="0"/>
              </a:spcBef>
              <a:buSzPct val="100000"/>
              <a:defRPr sz="4000"/>
            </a:lvl5pPr>
            <a:lvl6pPr lvl="5" algn="ctr">
              <a:spcBef>
                <a:spcPts val="0"/>
              </a:spcBef>
              <a:buSzPct val="100000"/>
              <a:defRPr sz="4000"/>
            </a:lvl6pPr>
            <a:lvl7pPr lvl="6" algn="ctr">
              <a:spcBef>
                <a:spcPts val="0"/>
              </a:spcBef>
              <a:buSzPct val="100000"/>
              <a:defRPr sz="4000"/>
            </a:lvl7pPr>
            <a:lvl8pPr lvl="7" algn="ctr">
              <a:spcBef>
                <a:spcPts val="0"/>
              </a:spcBef>
              <a:buSzPct val="100000"/>
              <a:defRPr sz="4000"/>
            </a:lvl8pPr>
            <a:lvl9pPr lvl="8" algn="ctr">
              <a:spcBef>
                <a:spcPts val="0"/>
              </a:spcBef>
              <a:buSzPct val="100000"/>
              <a:defRPr sz="4000"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ubTitle" idx="1"/>
          </p:nvPr>
        </p:nvSpPr>
        <p:spPr>
          <a:xfrm>
            <a:off x="1680301" y="3049450"/>
            <a:ext cx="5783400" cy="909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hape 17"/>
          <p:cNvCxnSpPr/>
          <p:nvPr/>
        </p:nvCxnSpPr>
        <p:spPr>
          <a:xfrm>
            <a:off x="4359601" y="2817463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hape 21"/>
          <p:cNvCxnSpPr/>
          <p:nvPr/>
        </p:nvCxnSpPr>
        <p:spPr>
          <a:xfrm>
            <a:off x="492562" y="1260283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hape 26"/>
          <p:cNvCxnSpPr/>
          <p:nvPr/>
        </p:nvCxnSpPr>
        <p:spPr>
          <a:xfrm>
            <a:off x="492562" y="1260283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2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hape 35"/>
          <p:cNvCxnSpPr/>
          <p:nvPr/>
        </p:nvCxnSpPr>
        <p:spPr>
          <a:xfrm>
            <a:off x="489218" y="1412276"/>
            <a:ext cx="3315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44" name="Shape 44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w="38100" cap="flat" cmpd="sng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3800"/>
            </a:lvl1pPr>
            <a:lvl2pPr lvl="1" algn="ctr">
              <a:spcBef>
                <a:spcPts val="0"/>
              </a:spcBef>
              <a:buSzPct val="100000"/>
              <a:defRPr sz="3800"/>
            </a:lvl2pPr>
            <a:lvl3pPr lvl="2" algn="ctr">
              <a:spcBef>
                <a:spcPts val="0"/>
              </a:spcBef>
              <a:buSzPct val="100000"/>
              <a:defRPr sz="3800"/>
            </a:lvl3pPr>
            <a:lvl4pPr lvl="3" algn="ctr">
              <a:spcBef>
                <a:spcPts val="0"/>
              </a:spcBef>
              <a:buSzPct val="100000"/>
              <a:defRPr sz="3800"/>
            </a:lvl4pPr>
            <a:lvl5pPr lvl="4" algn="ctr">
              <a:spcBef>
                <a:spcPts val="0"/>
              </a:spcBef>
              <a:buSzPct val="100000"/>
              <a:defRPr sz="3800"/>
            </a:lvl5pPr>
            <a:lvl6pPr lvl="5" algn="ctr">
              <a:spcBef>
                <a:spcPts val="0"/>
              </a:spcBef>
              <a:buSzPct val="100000"/>
              <a:defRPr sz="3800"/>
            </a:lvl6pPr>
            <a:lvl7pPr lvl="6" algn="ctr">
              <a:spcBef>
                <a:spcPts val="0"/>
              </a:spcBef>
              <a:buSzPct val="100000"/>
              <a:defRPr sz="3800"/>
            </a:lvl7pPr>
            <a:lvl8pPr lvl="7" algn="ctr">
              <a:spcBef>
                <a:spcPts val="0"/>
              </a:spcBef>
              <a:buSzPct val="100000"/>
              <a:defRPr sz="3800"/>
            </a:lvl8pPr>
            <a:lvl9pPr lvl="8" algn="ctr">
              <a:spcBef>
                <a:spcPts val="0"/>
              </a:spcBef>
              <a:buSzPct val="100000"/>
              <a:defRPr sz="38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ubTitle" idx="1"/>
          </p:nvPr>
        </p:nvSpPr>
        <p:spPr>
          <a:xfrm>
            <a:off x="265500" y="2769000"/>
            <a:ext cx="4045200" cy="1345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ct val="100000"/>
              <a:buFont typeface="Roboto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en" sz="10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smargo@hunter.cuny.edu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1VWR6k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ctrTitle"/>
          </p:nvPr>
        </p:nvSpPr>
        <p:spPr>
          <a:xfrm>
            <a:off x="1680301" y="1188925"/>
            <a:ext cx="5783400" cy="14573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4800"/>
              <a:t>Assessment is Collaborative </a:t>
            </a:r>
          </a:p>
        </p:txBody>
      </p:sp>
      <p:sp>
        <p:nvSpPr>
          <p:cNvPr id="64" name="Shape 64"/>
          <p:cNvSpPr txBox="1">
            <a:spLocks noGrp="1"/>
          </p:cNvSpPr>
          <p:nvPr>
            <p:ph type="subTitle" idx="1"/>
          </p:nvPr>
        </p:nvSpPr>
        <p:spPr>
          <a:xfrm>
            <a:off x="1680301" y="3049450"/>
            <a:ext cx="5783400" cy="90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42307"/>
              <a:buFont typeface="Arial"/>
              <a:buNone/>
            </a:pPr>
            <a:r>
              <a:rPr lang="en" sz="2600">
                <a:solidFill>
                  <a:schemeClr val="dk1"/>
                </a:solidFill>
              </a:rPr>
              <a:t>Bringing Information Literacy Into Your Writing Assessments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5" name="Shape 65"/>
          <p:cNvSpPr txBox="1"/>
          <p:nvPr/>
        </p:nvSpPr>
        <p:spPr>
          <a:xfrm>
            <a:off x="4660475" y="4211100"/>
            <a:ext cx="4171800" cy="78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chemeClr val="lt2"/>
                </a:solidFill>
              </a:rPr>
              <a:t>Stephanie Margolin </a:t>
            </a:r>
          </a:p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chemeClr val="lt2"/>
                </a:solidFill>
              </a:rPr>
              <a:t>Assistant Professor</a:t>
            </a:r>
          </a:p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chemeClr val="lt2"/>
                </a:solidFill>
              </a:rPr>
              <a:t>Hunter College Libraries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800"/>
              <a:t>Seeing student work helps me with my teaching</a:t>
            </a:r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 rtl="0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</a:pPr>
            <a:r>
              <a:rPr lang="en" sz="2000"/>
              <a:t>What do you do if you </a:t>
            </a:r>
            <a:r>
              <a:rPr lang="en" sz="2000">
                <a:solidFill>
                  <a:srgbClr val="FF00FF"/>
                </a:solidFill>
              </a:rPr>
              <a:t>can’t find what you want</a:t>
            </a:r>
            <a:r>
              <a:rPr lang="en" sz="2000"/>
              <a:t> in your first search?  What are some good strategies for a </a:t>
            </a:r>
            <a:r>
              <a:rPr lang="en" sz="2000">
                <a:solidFill>
                  <a:srgbClr val="FF00FF"/>
                </a:solidFill>
              </a:rPr>
              <a:t>second round</a:t>
            </a:r>
            <a:r>
              <a:rPr lang="en" sz="2000"/>
              <a:t> of searching?</a:t>
            </a:r>
          </a:p>
          <a:p>
            <a:pPr lvl="0" rtl="0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/>
          </a:p>
          <a:p>
            <a:pPr marL="457200" lvl="0" indent="-355600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</a:pPr>
            <a:r>
              <a:rPr lang="en" sz="2000"/>
              <a:t>Do students know what </a:t>
            </a:r>
            <a:r>
              <a:rPr lang="en" sz="2000">
                <a:solidFill>
                  <a:srgbClr val="FF00FF"/>
                </a:solidFill>
              </a:rPr>
              <a:t>authority</a:t>
            </a:r>
            <a:r>
              <a:rPr lang="en" sz="2000"/>
              <a:t> is, or how to discern authority?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endParaRPr sz="2000"/>
          </a:p>
          <a:p>
            <a:pPr marL="457200" lvl="0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</a:pPr>
            <a:r>
              <a:rPr lang="en" sz="2000"/>
              <a:t>If a student uses a </a:t>
            </a:r>
            <a:r>
              <a:rPr lang="en" sz="2000">
                <a:solidFill>
                  <a:srgbClr val="FF00FF"/>
                </a:solidFill>
              </a:rPr>
              <a:t>scholarly article as a rhetorical model</a:t>
            </a:r>
            <a:r>
              <a:rPr lang="en" sz="2000"/>
              <a:t>, how can we reinforce this when we work with them in the library?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Librarian insights</a:t>
            </a:r>
          </a:p>
        </p:txBody>
      </p:sp>
      <p:sp>
        <p:nvSpPr>
          <p:cNvPr id="127" name="Shape 127"/>
          <p:cNvSpPr txBox="1"/>
          <p:nvPr/>
        </p:nvSpPr>
        <p:spPr>
          <a:xfrm>
            <a:off x="4582825" y="1288800"/>
            <a:ext cx="3566700" cy="985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chemeClr val="lt2"/>
                </a:solidFill>
                <a:latin typeface="Droid Sans"/>
                <a:ea typeface="Droid Sans"/>
                <a:cs typeface="Droid Sans"/>
                <a:sym typeface="Droid Sans"/>
              </a:rPr>
              <a:t>“I don't emphasis a peer reviewed article anymore but am explaining that they need to understand content of the material.”</a:t>
            </a:r>
          </a:p>
        </p:txBody>
      </p:sp>
      <p:sp>
        <p:nvSpPr>
          <p:cNvPr id="128" name="Shape 128"/>
          <p:cNvSpPr txBox="1"/>
          <p:nvPr/>
        </p:nvSpPr>
        <p:spPr>
          <a:xfrm>
            <a:off x="4688700" y="2759375"/>
            <a:ext cx="4067400" cy="138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>
                <a:solidFill>
                  <a:schemeClr val="lt2"/>
                </a:solidFill>
                <a:latin typeface="Droid Sans"/>
                <a:ea typeface="Droid Sans"/>
                <a:cs typeface="Droid Sans"/>
                <a:sym typeface="Droid Sans"/>
              </a:rPr>
              <a:t>“I now spend more time trying to engage students in the research topic selection process through in-class discussions and by using readings to point out topics that can be further explored.”</a:t>
            </a:r>
          </a:p>
        </p:txBody>
      </p:sp>
      <p:sp>
        <p:nvSpPr>
          <p:cNvPr id="129" name="Shape 129"/>
          <p:cNvSpPr txBox="1"/>
          <p:nvPr/>
        </p:nvSpPr>
        <p:spPr>
          <a:xfrm>
            <a:off x="260450" y="1570425"/>
            <a:ext cx="3391500" cy="2237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38000"/>
              </a:lnSpc>
              <a:spcBef>
                <a:spcPts val="0"/>
              </a:spcBef>
              <a:buNone/>
            </a:pPr>
            <a:r>
              <a:rPr lang="en">
                <a:solidFill>
                  <a:schemeClr val="lt2"/>
                </a:solidFill>
                <a:latin typeface="Droid Sans"/>
                <a:ea typeface="Droid Sans"/>
                <a:cs typeface="Droid Sans"/>
                <a:sym typeface="Droid Sans"/>
              </a:rPr>
              <a:t>“Students either get hung up on finding articles from scholarly, peer-reviewed journals that may be too challenging, or they use articles from less credible sources like blogs.  I now take the time to discuss the information cycle and differences between sources.”</a:t>
            </a:r>
          </a:p>
          <a:p>
            <a:pPr lvl="0">
              <a:spcBef>
                <a:spcPts val="0"/>
              </a:spcBef>
              <a:buNone/>
            </a:pPr>
            <a:endParaRPr>
              <a:solidFill>
                <a:schemeClr val="lt2"/>
              </a:solidFill>
              <a:latin typeface="Droid Sans"/>
              <a:ea typeface="Droid Sans"/>
              <a:cs typeface="Droid Sans"/>
              <a:sym typeface="Droid Sans"/>
            </a:endParaRP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Why should we do this together? </a:t>
            </a:r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2035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/>
              <a:t>“ ...research skills can be taught, provided that this teaching is based upon collaboration among all those involved, librarians, professors, writing instructors, and, most importantly, the students themselves.” </a:t>
            </a:r>
          </a:p>
        </p:txBody>
      </p:sp>
      <p:sp>
        <p:nvSpPr>
          <p:cNvPr id="136" name="Shape 136"/>
          <p:cNvSpPr txBox="1"/>
          <p:nvPr/>
        </p:nvSpPr>
        <p:spPr>
          <a:xfrm>
            <a:off x="543250" y="4184150"/>
            <a:ext cx="8021400" cy="78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>
                <a:solidFill>
                  <a:schemeClr val="dk1"/>
                </a:solidFill>
              </a:rPr>
              <a:t>Deyrup and Bloom, eds. Preface. Successful Strategies for Teaching Undergraduate Research. Lanham, MD: Scarecrow Press. 2013. p v.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/>
        </p:nvSpPr>
        <p:spPr>
          <a:xfrm>
            <a:off x="2431725" y="1249700"/>
            <a:ext cx="5577000" cy="2988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Contact me: </a:t>
            </a:r>
          </a:p>
          <a:p>
            <a:pPr lvl="0">
              <a:spcBef>
                <a:spcPts val="0"/>
              </a:spcBef>
              <a:buNone/>
            </a:pPr>
            <a:endParaRPr sz="30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lvl="0">
              <a:spcBef>
                <a:spcPts val="0"/>
              </a:spcBef>
              <a:buNone/>
            </a:pPr>
            <a:r>
              <a:rPr lang="en" sz="3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Stephanie Margolin</a:t>
            </a:r>
          </a:p>
          <a:p>
            <a:pPr lvl="0">
              <a:spcBef>
                <a:spcPts val="0"/>
              </a:spcBef>
              <a:buNone/>
            </a:pPr>
            <a:r>
              <a:rPr lang="en" sz="30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3"/>
              </a:rPr>
              <a:t>smargo@hunter.cuny.edu</a:t>
            </a:r>
          </a:p>
          <a:p>
            <a:pPr lvl="0">
              <a:spcBef>
                <a:spcPts val="0"/>
              </a:spcBef>
              <a:buNone/>
            </a:pPr>
            <a:endParaRPr sz="24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lvl="0">
              <a:spcBef>
                <a:spcPts val="0"/>
              </a:spcBef>
              <a:buNone/>
            </a:pPr>
            <a:r>
              <a:rPr lang="en" sz="24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Or visit </a:t>
            </a:r>
            <a:r>
              <a:rPr lang="en" sz="2400">
                <a:solidFill>
                  <a:srgbClr val="FF00FF"/>
                </a:solidFill>
                <a:latin typeface="Roboto"/>
                <a:ea typeface="Roboto"/>
                <a:cs typeface="Roboto"/>
                <a:sym typeface="Roboto"/>
              </a:rPr>
              <a:t>Ask A Librarian</a:t>
            </a:r>
            <a:r>
              <a:rPr lang="en" sz="24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 library.hunter.cuny.edu/ask-a-librarian</a:t>
            </a:r>
          </a:p>
          <a:p>
            <a:pPr lvl="0">
              <a:spcBef>
                <a:spcPts val="0"/>
              </a:spcBef>
              <a:buNone/>
            </a:pPr>
            <a:endParaRPr sz="24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What do we mean by Information Literacy? </a:t>
            </a:r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FF00FF"/>
                </a:solidFill>
                <a:latin typeface="Ubuntu"/>
                <a:ea typeface="Ubuntu"/>
                <a:cs typeface="Ubuntu"/>
                <a:sym typeface="Ubuntu"/>
              </a:rPr>
              <a:t>Authority</a:t>
            </a:r>
            <a:r>
              <a:rPr lang="en">
                <a:latin typeface="Ubuntu"/>
                <a:ea typeface="Ubuntu"/>
                <a:cs typeface="Ubuntu"/>
                <a:sym typeface="Ubuntu"/>
              </a:rPr>
              <a:t> Is Constructed and Contextual</a:t>
            </a:r>
          </a:p>
          <a:p>
            <a:pPr lvl="0">
              <a:spcBef>
                <a:spcPts val="0"/>
              </a:spcBef>
              <a:buNone/>
            </a:pPr>
            <a:r>
              <a:rPr lang="en">
                <a:latin typeface="Ubuntu"/>
                <a:ea typeface="Ubuntu"/>
                <a:cs typeface="Ubuntu"/>
                <a:sym typeface="Ubuntu"/>
              </a:rPr>
              <a:t>                  </a:t>
            </a:r>
            <a:r>
              <a:rPr lang="en">
                <a:solidFill>
                  <a:srgbClr val="FF00FF"/>
                </a:solidFill>
                <a:latin typeface="Ubuntu"/>
                <a:ea typeface="Ubuntu"/>
                <a:cs typeface="Ubuntu"/>
                <a:sym typeface="Ubuntu"/>
              </a:rPr>
              <a:t>Information Creation</a:t>
            </a:r>
            <a:r>
              <a:rPr lang="en">
                <a:latin typeface="Ubuntu"/>
                <a:ea typeface="Ubuntu"/>
                <a:cs typeface="Ubuntu"/>
                <a:sym typeface="Ubuntu"/>
              </a:rPr>
              <a:t> as a Process</a:t>
            </a:r>
          </a:p>
          <a:p>
            <a:pPr lvl="0">
              <a:spcBef>
                <a:spcPts val="0"/>
              </a:spcBef>
              <a:buNone/>
            </a:pPr>
            <a:r>
              <a:rPr lang="en">
                <a:latin typeface="Ubuntu"/>
                <a:ea typeface="Ubuntu"/>
                <a:cs typeface="Ubuntu"/>
                <a:sym typeface="Ubuntu"/>
              </a:rPr>
              <a:t>                                   Information Has </a:t>
            </a:r>
            <a:r>
              <a:rPr lang="en">
                <a:solidFill>
                  <a:srgbClr val="FF00FF"/>
                </a:solidFill>
                <a:latin typeface="Ubuntu"/>
                <a:ea typeface="Ubuntu"/>
                <a:cs typeface="Ubuntu"/>
                <a:sym typeface="Ubuntu"/>
              </a:rPr>
              <a:t>Value</a:t>
            </a:r>
          </a:p>
          <a:p>
            <a:pPr lvl="0">
              <a:spcBef>
                <a:spcPts val="0"/>
              </a:spcBef>
              <a:buNone/>
            </a:pPr>
            <a:r>
              <a:rPr lang="en">
                <a:latin typeface="Ubuntu"/>
                <a:ea typeface="Ubuntu"/>
                <a:cs typeface="Ubuntu"/>
                <a:sym typeface="Ubuntu"/>
              </a:rPr>
              <a:t>                                                        Research as </a:t>
            </a:r>
            <a:r>
              <a:rPr lang="en">
                <a:solidFill>
                  <a:srgbClr val="FF00FF"/>
                </a:solidFill>
                <a:latin typeface="Ubuntu"/>
                <a:ea typeface="Ubuntu"/>
                <a:cs typeface="Ubuntu"/>
                <a:sym typeface="Ubuntu"/>
              </a:rPr>
              <a:t>Inquiry</a:t>
            </a:r>
          </a:p>
          <a:p>
            <a:pPr lvl="0">
              <a:spcBef>
                <a:spcPts val="0"/>
              </a:spcBef>
              <a:buNone/>
            </a:pPr>
            <a:r>
              <a:rPr lang="en">
                <a:latin typeface="Ubuntu"/>
                <a:ea typeface="Ubuntu"/>
                <a:cs typeface="Ubuntu"/>
                <a:sym typeface="Ubuntu"/>
              </a:rPr>
              <a:t>                                                                          Scholarship as </a:t>
            </a:r>
            <a:r>
              <a:rPr lang="en">
                <a:solidFill>
                  <a:srgbClr val="FF00FF"/>
                </a:solidFill>
                <a:latin typeface="Ubuntu"/>
                <a:ea typeface="Ubuntu"/>
                <a:cs typeface="Ubuntu"/>
                <a:sym typeface="Ubuntu"/>
              </a:rPr>
              <a:t>Conversation</a:t>
            </a:r>
          </a:p>
          <a:p>
            <a:pPr lvl="0">
              <a:spcBef>
                <a:spcPts val="0"/>
              </a:spcBef>
              <a:buNone/>
            </a:pPr>
            <a:r>
              <a:rPr lang="en">
                <a:latin typeface="Ubuntu"/>
                <a:ea typeface="Ubuntu"/>
                <a:cs typeface="Ubuntu"/>
                <a:sym typeface="Ubuntu"/>
              </a:rPr>
              <a:t>                                                                                     Searching as </a:t>
            </a:r>
            <a:r>
              <a:rPr lang="en">
                <a:solidFill>
                  <a:srgbClr val="FF00FF"/>
                </a:solidFill>
                <a:latin typeface="Ubuntu"/>
                <a:ea typeface="Ubuntu"/>
                <a:cs typeface="Ubuntu"/>
                <a:sym typeface="Ubuntu"/>
              </a:rPr>
              <a:t>Strategic</a:t>
            </a:r>
            <a:r>
              <a:rPr lang="en">
                <a:latin typeface="Ubuntu"/>
                <a:ea typeface="Ubuntu"/>
                <a:cs typeface="Ubuntu"/>
                <a:sym typeface="Ubuntu"/>
              </a:rPr>
              <a:t> Exploration</a:t>
            </a:r>
          </a:p>
        </p:txBody>
      </p:sp>
      <p:sp>
        <p:nvSpPr>
          <p:cNvPr id="72" name="Shape 72"/>
          <p:cNvSpPr txBox="1"/>
          <p:nvPr/>
        </p:nvSpPr>
        <p:spPr>
          <a:xfrm>
            <a:off x="351075" y="4847850"/>
            <a:ext cx="8368200" cy="250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200">
                <a:solidFill>
                  <a:schemeClr val="dk1"/>
                </a:solidFill>
              </a:rPr>
              <a:t>Association of College &amp; Research Libraries (ACRL) “Framework of Information Literacy.” 2016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/>
        </p:nvSpPr>
        <p:spPr>
          <a:xfrm>
            <a:off x="2877500" y="4559700"/>
            <a:ext cx="6126000" cy="488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200">
                <a:solidFill>
                  <a:schemeClr val="lt2"/>
                </a:solidFill>
              </a:rPr>
              <a:t>By Silvers Family [CC BY-SA 2.0 (http://creativecommons.org/licenses/by-sa/2.0)], via Wikimedia Commons</a:t>
            </a:r>
          </a:p>
        </p:txBody>
      </p:sp>
      <p:pic>
        <p:nvPicPr>
          <p:cNvPr id="78" name="Shape 78"/>
          <p:cNvPicPr preferRelativeResize="0"/>
          <p:nvPr/>
        </p:nvPicPr>
        <p:blipFill rotWithShape="1">
          <a:blip r:embed="rId3">
            <a:alphaModFix/>
          </a:blip>
          <a:srcRect l="26161" t="19323" r="21261" b="28774"/>
          <a:stretch/>
        </p:blipFill>
        <p:spPr>
          <a:xfrm>
            <a:off x="2877499" y="1402150"/>
            <a:ext cx="3605800" cy="26695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Remember Groundhog Day?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/>
        </p:nvSpPr>
        <p:spPr>
          <a:xfrm>
            <a:off x="596475" y="416025"/>
            <a:ext cx="7480500" cy="1132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 b="1">
                <a:solidFill>
                  <a:schemeClr val="accent6"/>
                </a:solidFill>
              </a:rPr>
              <a:t>Q: What one word sums up how you feel at the moment you receive a course-related research assignment?</a:t>
            </a:r>
          </a:p>
        </p:txBody>
      </p:sp>
      <p:sp>
        <p:nvSpPr>
          <p:cNvPr id="85" name="Shape 85"/>
          <p:cNvSpPr txBox="1"/>
          <p:nvPr/>
        </p:nvSpPr>
        <p:spPr>
          <a:xfrm>
            <a:off x="3880325" y="1363900"/>
            <a:ext cx="4502400" cy="3156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r" rtl="0">
              <a:spcBef>
                <a:spcPts val="0"/>
              </a:spcBef>
              <a:buNone/>
            </a:pPr>
            <a:r>
              <a:rPr lang="en" sz="2400">
                <a:solidFill>
                  <a:schemeClr val="lt2"/>
                </a:solidFill>
              </a:rPr>
              <a:t>Answers included</a:t>
            </a:r>
            <a:r>
              <a:rPr lang="en" sz="3000">
                <a:solidFill>
                  <a:schemeClr val="lt2"/>
                </a:solidFill>
              </a:rPr>
              <a:t>: </a:t>
            </a:r>
          </a:p>
          <a:p>
            <a:pPr lvl="0" algn="r" rtl="0">
              <a:spcBef>
                <a:spcPts val="0"/>
              </a:spcBef>
              <a:buNone/>
            </a:pPr>
            <a:r>
              <a:rPr lang="en" sz="3000">
                <a:solidFill>
                  <a:schemeClr val="lt2"/>
                </a:solidFill>
              </a:rPr>
              <a:t>angst, tired, </a:t>
            </a:r>
          </a:p>
          <a:p>
            <a:pPr lvl="0" algn="r" rtl="0">
              <a:spcBef>
                <a:spcPts val="0"/>
              </a:spcBef>
              <a:buNone/>
            </a:pPr>
            <a:r>
              <a:rPr lang="en" sz="3000">
                <a:solidFill>
                  <a:schemeClr val="lt2"/>
                </a:solidFill>
              </a:rPr>
              <a:t>dread, fear, </a:t>
            </a:r>
          </a:p>
          <a:p>
            <a:pPr lvl="0" algn="r" rtl="0">
              <a:spcBef>
                <a:spcPts val="0"/>
              </a:spcBef>
              <a:buNone/>
            </a:pPr>
            <a:r>
              <a:rPr lang="en" sz="3000">
                <a:solidFill>
                  <a:schemeClr val="lt2"/>
                </a:solidFill>
              </a:rPr>
              <a:t>anxious, annoyed, </a:t>
            </a:r>
          </a:p>
          <a:p>
            <a:pPr lvl="0" algn="r" rtl="0">
              <a:spcBef>
                <a:spcPts val="0"/>
              </a:spcBef>
              <a:buNone/>
            </a:pPr>
            <a:r>
              <a:rPr lang="en" sz="3000">
                <a:solidFill>
                  <a:schemeClr val="lt2"/>
                </a:solidFill>
              </a:rPr>
              <a:t>stressed, disgusted, </a:t>
            </a:r>
          </a:p>
          <a:p>
            <a:pPr lvl="0" algn="r" rtl="0">
              <a:spcBef>
                <a:spcPts val="0"/>
              </a:spcBef>
              <a:buNone/>
            </a:pPr>
            <a:r>
              <a:rPr lang="en" sz="3000">
                <a:solidFill>
                  <a:schemeClr val="lt2"/>
                </a:solidFill>
              </a:rPr>
              <a:t>intrigued,</a:t>
            </a:r>
            <a:r>
              <a:rPr lang="en" sz="3000">
                <a:solidFill>
                  <a:srgbClr val="FF00FF"/>
                </a:solidFill>
              </a:rPr>
              <a:t>excited</a:t>
            </a:r>
            <a:r>
              <a:rPr lang="en" sz="3000">
                <a:solidFill>
                  <a:schemeClr val="lt2"/>
                </a:solidFill>
              </a:rPr>
              <a:t>, </a:t>
            </a:r>
          </a:p>
          <a:p>
            <a:pPr lvl="0" algn="r">
              <a:spcBef>
                <a:spcPts val="0"/>
              </a:spcBef>
              <a:buNone/>
            </a:pPr>
            <a:r>
              <a:rPr lang="en" sz="3000">
                <a:solidFill>
                  <a:schemeClr val="lt2"/>
                </a:solidFill>
              </a:rPr>
              <a:t>confused, overwhelmed</a:t>
            </a:r>
          </a:p>
        </p:txBody>
      </p:sp>
      <p:sp>
        <p:nvSpPr>
          <p:cNvPr id="86" name="Shape 86"/>
          <p:cNvSpPr txBox="1"/>
          <p:nvPr/>
        </p:nvSpPr>
        <p:spPr>
          <a:xfrm>
            <a:off x="208025" y="4669275"/>
            <a:ext cx="8586000" cy="474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200">
                <a:solidFill>
                  <a:schemeClr val="dk1"/>
                </a:solidFill>
              </a:rPr>
              <a:t>Head &amp; Eisenberg. “What Today’s College Students Say About Conducting Research in the Digital Age.” Project Information Literacy Progress Report. Feb 2009. p 8.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Shape 9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68612" y="195250"/>
            <a:ext cx="3171825" cy="4752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/>
              <a:t>Assessment challenges in one-shot instruction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38100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ct val="100000"/>
              <a:buFont typeface="Roboto"/>
            </a:pPr>
            <a:r>
              <a:rPr lang="en" sz="2400"/>
              <a:t>Formative?  Summative?   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en" sz="2400"/>
              <a:t>Erroneous measure: library “impact”</a:t>
            </a:r>
          </a:p>
          <a:p>
            <a:pPr marL="914400" lvl="1" indent="-381000" rtl="0">
              <a:spcBef>
                <a:spcPts val="0"/>
              </a:spcBef>
              <a:buSzPct val="100000"/>
            </a:pPr>
            <a:r>
              <a:rPr lang="en" sz="2400"/>
              <a:t>We don’t work alone/can’t assess alone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en" sz="2400"/>
              <a:t>How to see students </a:t>
            </a:r>
            <a:r>
              <a:rPr lang="en" sz="2400" b="1">
                <a:solidFill>
                  <a:srgbClr val="FF00FF"/>
                </a:solidFill>
              </a:rPr>
              <a:t>applying</a:t>
            </a:r>
            <a:r>
              <a:rPr lang="en" sz="2400"/>
              <a:t> what they’ve learned? </a:t>
            </a:r>
          </a:p>
          <a:p>
            <a:pPr marL="457200" lvl="0" indent="-381000">
              <a:spcBef>
                <a:spcPts val="0"/>
              </a:spcBef>
              <a:buSzPct val="100000"/>
            </a:pPr>
            <a:r>
              <a:rPr lang="en" sz="2400"/>
              <a:t>Bibliographies or final papers are the ideal, but rarely seen by librarians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Rubric categories </a:t>
            </a:r>
          </a:p>
          <a:p>
            <a:pPr lvl="0">
              <a:spcBef>
                <a:spcPts val="0"/>
              </a:spcBef>
              <a:buNone/>
            </a:pPr>
            <a:r>
              <a:rPr lang="en" sz="2400"/>
              <a:t>(full rubric at </a:t>
            </a:r>
            <a:r>
              <a:rPr lang="en" sz="2400" u="sng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  <a:hlinkClick r:id="rId3"/>
              </a:rPr>
              <a:t>http://bit.ly/1VWR6kf</a:t>
            </a:r>
            <a:r>
              <a:rPr lang="en" sz="2400"/>
              <a:t>)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SzPct val="100000"/>
              <a:buAutoNum type="alphaUcPeriod"/>
            </a:pPr>
            <a:r>
              <a:rPr lang="en" sz="2400"/>
              <a:t>Response to Assignment </a:t>
            </a:r>
            <a:r>
              <a:rPr lang="en"/>
              <a:t> (clear central focus and thesis)</a:t>
            </a:r>
          </a:p>
          <a:p>
            <a:pPr marL="457200" lvl="0" indent="-381000" rtl="0">
              <a:spcBef>
                <a:spcPts val="0"/>
              </a:spcBef>
              <a:buSzPct val="100000"/>
              <a:buAutoNum type="alphaUcPeriod"/>
            </a:pPr>
            <a:r>
              <a:rPr lang="en" sz="2400"/>
              <a:t>Argumentation</a:t>
            </a:r>
            <a:r>
              <a:rPr lang="en"/>
              <a:t>  (explores focus and displays critical thinking)</a:t>
            </a:r>
          </a:p>
          <a:p>
            <a:pPr marL="457200" lvl="0" indent="-381000" rtl="0">
              <a:spcBef>
                <a:spcPts val="0"/>
              </a:spcBef>
              <a:buSzPct val="100000"/>
              <a:buAutoNum type="alphaUcPeriod"/>
            </a:pPr>
            <a:r>
              <a:rPr lang="en" sz="2400"/>
              <a:t>Organization</a:t>
            </a:r>
            <a:r>
              <a:rPr lang="en"/>
              <a:t>  (introduction, conclusion and logical sequence in between)</a:t>
            </a:r>
          </a:p>
          <a:p>
            <a:pPr marL="457200" lvl="0" indent="-381000" rtl="0">
              <a:spcBef>
                <a:spcPts val="0"/>
              </a:spcBef>
              <a:buSzPct val="100000"/>
              <a:buAutoNum type="alphaUcPeriod"/>
            </a:pPr>
            <a:r>
              <a:rPr lang="en" sz="2400">
                <a:solidFill>
                  <a:srgbClr val="FF00FF"/>
                </a:solidFill>
              </a:rPr>
              <a:t>Critical Use of Sources</a:t>
            </a:r>
            <a:r>
              <a:rPr lang="en" sz="2400"/>
              <a:t> </a:t>
            </a:r>
            <a:r>
              <a:rPr lang="en"/>
              <a:t> </a:t>
            </a:r>
          </a:p>
          <a:p>
            <a:pPr marL="457200" lvl="0" indent="-381000">
              <a:spcBef>
                <a:spcPts val="0"/>
              </a:spcBef>
              <a:buSzPct val="100000"/>
              <a:buAutoNum type="alphaUcPeriod"/>
            </a:pPr>
            <a:r>
              <a:rPr lang="en" sz="2400"/>
              <a:t>Style and Grammar </a:t>
            </a:r>
            <a:r>
              <a:rPr lang="en"/>
              <a:t> (appropriate style, demonstrates knowledge of grammar)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Revisions to rubric</a:t>
            </a:r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2346350" y="1489825"/>
            <a:ext cx="6409800" cy="3078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lnSpc>
                <a:spcPct val="138000"/>
              </a:lnSpc>
              <a:spcBef>
                <a:spcPts val="0"/>
              </a:spcBef>
              <a:buNone/>
            </a:pPr>
            <a:r>
              <a:rPr lang="en" sz="2400">
                <a:solidFill>
                  <a:srgbClr val="FF00FF"/>
                </a:solidFill>
                <a:latin typeface="Open Sans"/>
                <a:ea typeface="Open Sans"/>
                <a:cs typeface="Open Sans"/>
                <a:sym typeface="Open Sans"/>
              </a:rPr>
              <a:t>Critical Use of Sources</a:t>
            </a:r>
            <a:r>
              <a:rPr lang="en" sz="2400">
                <a:latin typeface="Open Sans"/>
                <a:ea typeface="Open Sans"/>
                <a:cs typeface="Open Sans"/>
                <a:sym typeface="Open Sans"/>
              </a:rPr>
              <a:t> divided into 3 parts:</a:t>
            </a:r>
          </a:p>
          <a:p>
            <a:pPr marL="457200" lvl="0" indent="-381000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Open Sans"/>
            </a:pPr>
            <a:r>
              <a:rPr lang="en" sz="2400">
                <a:latin typeface="Open Sans"/>
                <a:ea typeface="Open Sans"/>
                <a:cs typeface="Open Sans"/>
                <a:sym typeface="Open Sans"/>
              </a:rPr>
              <a:t>Critical use of sources</a:t>
            </a:r>
          </a:p>
          <a:p>
            <a:pPr marL="457200" lvl="0" indent="-381000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Open Sans"/>
            </a:pPr>
            <a:r>
              <a:rPr lang="en" sz="2400">
                <a:latin typeface="Open Sans"/>
                <a:ea typeface="Open Sans"/>
                <a:cs typeface="Open Sans"/>
                <a:sym typeface="Open Sans"/>
              </a:rPr>
              <a:t>Choice of sources</a:t>
            </a:r>
          </a:p>
          <a:p>
            <a:pPr marL="457200" lvl="0" indent="-381000">
              <a:lnSpc>
                <a:spcPct val="138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Open Sans"/>
            </a:pPr>
            <a:r>
              <a:rPr lang="en" sz="2400">
                <a:latin typeface="Open Sans"/>
                <a:ea typeface="Open Sans"/>
                <a:cs typeface="Open Sans"/>
                <a:sym typeface="Open Sans"/>
              </a:rPr>
              <a:t>Integration and attribution of sources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What does shared assessment look like?</a:t>
            </a:r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>
              <a:spcBef>
                <a:spcPts val="0"/>
              </a:spcBef>
              <a:buSzPct val="100000"/>
            </a:pPr>
            <a:r>
              <a:rPr lang="en" sz="2000"/>
              <a:t>Collaboratively-developed rubric </a:t>
            </a:r>
          </a:p>
          <a:p>
            <a:pPr marL="457200" lvl="0" indent="-355600">
              <a:spcBef>
                <a:spcPts val="0"/>
              </a:spcBef>
              <a:buSzPct val="100000"/>
            </a:pPr>
            <a:r>
              <a:rPr lang="en" sz="2000"/>
              <a:t>10-12 interested faculty, ideally even mix of subject faculty &amp; librarians*</a:t>
            </a:r>
          </a:p>
          <a:p>
            <a:pPr marL="457200" lvl="0" indent="-355600">
              <a:spcBef>
                <a:spcPts val="0"/>
              </a:spcBef>
              <a:buSzPct val="100000"/>
            </a:pPr>
            <a:r>
              <a:rPr lang="en" sz="2000"/>
              <a:t>100 randomly sampled student papers (across all sections/instructors)*</a:t>
            </a:r>
          </a:p>
          <a:p>
            <a:pPr marL="457200" lvl="0" indent="-355600">
              <a:spcBef>
                <a:spcPts val="0"/>
              </a:spcBef>
              <a:buSzPct val="100000"/>
            </a:pPr>
            <a:r>
              <a:rPr lang="en" sz="2000"/>
              <a:t>4+ hours*</a:t>
            </a:r>
          </a:p>
          <a:p>
            <a:pPr marL="457200" lvl="0" indent="-355600">
              <a:spcBef>
                <a:spcPts val="0"/>
              </a:spcBef>
              <a:buSzPct val="100000"/>
            </a:pPr>
            <a:r>
              <a:rPr lang="en" sz="2000"/>
              <a:t>Pizza</a:t>
            </a:r>
          </a:p>
          <a:p>
            <a:pPr lvl="0" algn="r">
              <a:spcBef>
                <a:spcPts val="0"/>
              </a:spcBef>
              <a:buNone/>
            </a:pPr>
            <a:r>
              <a:rPr lang="en"/>
              <a:t>* Your numbers may vary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589</Words>
  <Application>Microsoft Office PowerPoint</Application>
  <PresentationFormat>On-screen Show (16:9)</PresentationFormat>
  <Paragraphs>68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Droid Sans</vt:lpstr>
      <vt:lpstr>Roboto</vt:lpstr>
      <vt:lpstr>Ubuntu</vt:lpstr>
      <vt:lpstr>Open Sans</vt:lpstr>
      <vt:lpstr>Roboto Slab</vt:lpstr>
      <vt:lpstr>marina</vt:lpstr>
      <vt:lpstr>Assessment is Collaborative </vt:lpstr>
      <vt:lpstr>What do we mean by Information Literacy? </vt:lpstr>
      <vt:lpstr>Remember Groundhog Day?</vt:lpstr>
      <vt:lpstr>PowerPoint Presentation</vt:lpstr>
      <vt:lpstr>PowerPoint Presentation</vt:lpstr>
      <vt:lpstr>Assessment challenges in one-shot instruction</vt:lpstr>
      <vt:lpstr>Rubric categories  (full rubric at http://bit.ly/1VWR6kf)</vt:lpstr>
      <vt:lpstr>Revisions to rubric</vt:lpstr>
      <vt:lpstr>What does shared assessment look like?</vt:lpstr>
      <vt:lpstr>Seeing student work helps me with my teaching</vt:lpstr>
      <vt:lpstr>Librarian insights</vt:lpstr>
      <vt:lpstr>Why should we do this together?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is Collaborative </dc:title>
  <dc:creator>Nicole Nagler</dc:creator>
  <cp:lastModifiedBy>Nicole Nagler</cp:lastModifiedBy>
  <cp:revision>1</cp:revision>
  <dcterms:modified xsi:type="dcterms:W3CDTF">2016-05-06T15:56:50Z</dcterms:modified>
</cp:coreProperties>
</file>